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3"/>
  </p:notesMasterIdLst>
  <p:sldIdLst>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embeddedFontLst>
    <p:embeddedFont>
      <p:font typeface="Algerian" pitchFamily="82" charset="77"/>
      <p:regular r:id="rId14"/>
    </p:embeddedFont>
    <p:embeddedFont>
      <p:font typeface="Calibri" panose="020F0502020204030204" pitchFamily="34" charset="0"/>
      <p:regular r:id="rId15"/>
      <p:bold r:id="rId16"/>
      <p:italic r:id="rId17"/>
      <p:boldItalic r:id="rId18"/>
    </p:embeddedFont>
    <p:embeddedFont>
      <p:font typeface="Miriam" panose="020B0502050101010101" pitchFamily="34" charset="-79"/>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18afTVm5KgPPub5IUtAGze0kS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p:cViewPr varScale="1">
        <p:scale>
          <a:sx n="109" d="100"/>
          <a:sy n="109" d="100"/>
        </p:scale>
        <p:origin x="6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0" name="Google Shape;1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1" name="Google Shape;2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90"/>
        <p:cNvGrpSpPr/>
        <p:nvPr/>
      </p:nvGrpSpPr>
      <p:grpSpPr>
        <a:xfrm>
          <a:off x="0" y="0"/>
          <a:ext cx="0" cy="0"/>
          <a:chOff x="0" y="0"/>
          <a:chExt cx="0" cy="0"/>
        </a:xfrm>
      </p:grpSpPr>
      <p:sp>
        <p:nvSpPr>
          <p:cNvPr id="91" name="Google Shape;91;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2" name="Google Shape;92;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3" name="Google Shape;93;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4"/>
        <p:cNvGrpSpPr/>
        <p:nvPr/>
      </p:nvGrpSpPr>
      <p:grpSpPr>
        <a:xfrm>
          <a:off x="0" y="0"/>
          <a:ext cx="0" cy="0"/>
          <a:chOff x="0" y="0"/>
          <a:chExt cx="0" cy="0"/>
        </a:xfrm>
      </p:grpSpPr>
      <p:sp>
        <p:nvSpPr>
          <p:cNvPr id="95" name="Google Shape;95;p2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8" name="Google Shape;98;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9" name="Google Shape;99;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4" name="Google Shape;104;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5" name="Google Shape;105;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06"/>
        <p:cNvGrpSpPr/>
        <p:nvPr/>
      </p:nvGrpSpPr>
      <p:grpSpPr>
        <a:xfrm>
          <a:off x="0" y="0"/>
          <a:ext cx="0" cy="0"/>
          <a:chOff x="0" y="0"/>
          <a:chExt cx="0" cy="0"/>
        </a:xfrm>
      </p:grpSpPr>
      <p:sp>
        <p:nvSpPr>
          <p:cNvPr id="107" name="Google Shape;107;p2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0" name="Google Shape;110;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12"/>
        <p:cNvGrpSpPr/>
        <p:nvPr/>
      </p:nvGrpSpPr>
      <p:grpSpPr>
        <a:xfrm>
          <a:off x="0" y="0"/>
          <a:ext cx="0" cy="0"/>
          <a:chOff x="0" y="0"/>
          <a:chExt cx="0" cy="0"/>
        </a:xfrm>
      </p:grpSpPr>
      <p:sp>
        <p:nvSpPr>
          <p:cNvPr id="113" name="Google Shape;113;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3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7" name="Google Shape;117;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8" name="Google Shape;118;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p3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p3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p3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6" name="Google Shape;12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7" name="Google Shape;12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1" name="Google Shape;131;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2" name="Google Shape;132;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p3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8" name="Google Shape;138;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9" name="Google Shape;139;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4"/>
          <p:cNvSpPr>
            <a:spLocks noGrp="1"/>
          </p:cNvSpPr>
          <p:nvPr>
            <p:ph type="pic" idx="2"/>
          </p:nvPr>
        </p:nvSpPr>
        <p:spPr>
          <a:xfrm>
            <a:off x="2389717" y="612775"/>
            <a:ext cx="7315200" cy="4114800"/>
          </a:xfrm>
          <a:prstGeom prst="rect">
            <a:avLst/>
          </a:prstGeom>
          <a:noFill/>
          <a:ln>
            <a:noFill/>
          </a:ln>
        </p:spPr>
      </p:sp>
      <p:sp>
        <p:nvSpPr>
          <p:cNvPr id="143" name="Google Shape;143;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45" name="Google Shape;145;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46" name="Google Shape;146;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47"/>
        <p:cNvGrpSpPr/>
        <p:nvPr/>
      </p:nvGrpSpPr>
      <p:grpSpPr>
        <a:xfrm>
          <a:off x="0" y="0"/>
          <a:ext cx="0" cy="0"/>
          <a:chOff x="0" y="0"/>
          <a:chExt cx="0" cy="0"/>
        </a:xfrm>
      </p:grpSpPr>
      <p:sp>
        <p:nvSpPr>
          <p:cNvPr id="148" name="Google Shape;148;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5"/>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1" name="Google Shape;151;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2" name="Google Shape;152;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153"/>
        <p:cNvGrpSpPr/>
        <p:nvPr/>
      </p:nvGrpSpPr>
      <p:grpSpPr>
        <a:xfrm>
          <a:off x="0" y="0"/>
          <a:ext cx="0" cy="0"/>
          <a:chOff x="0" y="0"/>
          <a:chExt cx="0" cy="0"/>
        </a:xfrm>
      </p:grpSpPr>
      <p:sp>
        <p:nvSpPr>
          <p:cNvPr id="154" name="Google Shape;154;p36"/>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6"/>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7" name="Google Shape;157;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8" name="Google Shape;158;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blinds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 descr="imagesCKVEZAGH.jpg"/>
          <p:cNvPicPr preferRelativeResize="0"/>
          <p:nvPr/>
        </p:nvPicPr>
        <p:blipFill rotWithShape="1">
          <a:blip r:embed="rId3">
            <a:alphaModFix/>
          </a:blip>
          <a:srcRect/>
          <a:stretch/>
        </p:blipFill>
        <p:spPr>
          <a:xfrm>
            <a:off x="7904623" y="4743356"/>
            <a:ext cx="3145516" cy="2061213"/>
          </a:xfrm>
          <a:prstGeom prst="rect">
            <a:avLst/>
          </a:prstGeom>
          <a:noFill/>
          <a:ln>
            <a:noFill/>
          </a:ln>
        </p:spPr>
      </p:pic>
      <p:pic>
        <p:nvPicPr>
          <p:cNvPr id="183" name="Google Shape;183;p2" descr="imagesGVI0D8NG.jpg"/>
          <p:cNvPicPr preferRelativeResize="0"/>
          <p:nvPr/>
        </p:nvPicPr>
        <p:blipFill rotWithShape="1">
          <a:blip r:embed="rId4">
            <a:alphaModFix/>
          </a:blip>
          <a:srcRect/>
          <a:stretch/>
        </p:blipFill>
        <p:spPr>
          <a:xfrm>
            <a:off x="2258484" y="116632"/>
            <a:ext cx="4989644" cy="4278801"/>
          </a:xfrm>
          <a:prstGeom prst="rect">
            <a:avLst/>
          </a:prstGeom>
          <a:noFill/>
          <a:ln>
            <a:noFill/>
          </a:ln>
        </p:spPr>
      </p:pic>
      <p:sp>
        <p:nvSpPr>
          <p:cNvPr id="184" name="Google Shape;184;p2"/>
          <p:cNvSpPr/>
          <p:nvPr/>
        </p:nvSpPr>
        <p:spPr>
          <a:xfrm rot="343989">
            <a:off x="3871551" y="1964801"/>
            <a:ext cx="3714882" cy="584933"/>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200" b="1" i="0" u="none" strike="noStrike" cap="none">
                <a:solidFill>
                  <a:srgbClr val="002060"/>
                </a:solidFill>
                <a:latin typeface="Calibri"/>
                <a:ea typeface="Calibri"/>
                <a:cs typeface="Calibri"/>
                <a:sym typeface="Calibri"/>
              </a:rPr>
              <a:t>OU</a:t>
            </a:r>
            <a:r>
              <a:rPr lang="it-IT" sz="3200" b="1" i="1" u="none" strike="noStrike" cap="none">
                <a:solidFill>
                  <a:srgbClr val="002060"/>
                </a:solidFill>
                <a:latin typeface="Calibri"/>
                <a:ea typeface="Calibri"/>
                <a:cs typeface="Calibri"/>
                <a:sym typeface="Calibri"/>
              </a:rPr>
              <a:t>R</a:t>
            </a:r>
            <a:r>
              <a:rPr lang="it-IT" sz="3200" b="1" i="0" u="none" strike="noStrike" cap="none">
                <a:solidFill>
                  <a:srgbClr val="002060"/>
                </a:solidFill>
                <a:latin typeface="Calibri"/>
                <a:ea typeface="Calibri"/>
                <a:cs typeface="Calibri"/>
                <a:sym typeface="Calibri"/>
              </a:rPr>
              <a:t> SCHOOL </a:t>
            </a:r>
            <a:endParaRPr sz="3200" b="1" i="0" u="none" strike="noStrike" cap="none">
              <a:solidFill>
                <a:srgbClr val="002060"/>
              </a:solidFill>
              <a:latin typeface="Calibri"/>
              <a:ea typeface="Calibri"/>
              <a:cs typeface="Calibri"/>
              <a:sym typeface="Calibri"/>
            </a:endParaRPr>
          </a:p>
        </p:txBody>
      </p:sp>
      <p:sp>
        <p:nvSpPr>
          <p:cNvPr id="185" name="Google Shape;185;p2"/>
          <p:cNvSpPr/>
          <p:nvPr/>
        </p:nvSpPr>
        <p:spPr>
          <a:xfrm>
            <a:off x="5303912" y="6021289"/>
            <a:ext cx="1728192" cy="584775"/>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None/>
            </a:pPr>
            <a:r>
              <a:rPr lang="it-IT" sz="3200" b="1" i="0" u="none" strike="noStrike" cap="none">
                <a:solidFill>
                  <a:srgbClr val="0F243E"/>
                </a:solidFill>
                <a:latin typeface="Miriam"/>
                <a:ea typeface="Miriam"/>
                <a:cs typeface="Miriam"/>
                <a:sym typeface="Miriam"/>
              </a:rPr>
              <a:t> </a:t>
            </a:r>
            <a:endParaRPr sz="3200" b="1" i="0" u="none" strike="noStrike" cap="none">
              <a:solidFill>
                <a:srgbClr val="0F243E"/>
              </a:solidFill>
              <a:latin typeface="Miriam"/>
              <a:ea typeface="Miriam"/>
              <a:cs typeface="Miriam"/>
              <a:sym typeface="Miriam"/>
            </a:endParaRPr>
          </a:p>
        </p:txBody>
      </p:sp>
      <p:sp>
        <p:nvSpPr>
          <p:cNvPr id="186" name="Google Shape;186;p2"/>
          <p:cNvSpPr/>
          <p:nvPr/>
        </p:nvSpPr>
        <p:spPr>
          <a:xfrm>
            <a:off x="6672076" y="2780925"/>
            <a:ext cx="1584300" cy="1135500"/>
          </a:xfrm>
          <a:prstGeom prst="ellipse">
            <a:avLst/>
          </a:prstGeom>
          <a:blipFill rotWithShape="1">
            <a:blip r:embed="rId5">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2"/>
          <p:cNvSpPr/>
          <p:nvPr/>
        </p:nvSpPr>
        <p:spPr>
          <a:xfrm>
            <a:off x="6960100" y="750651"/>
            <a:ext cx="1584300" cy="1293600"/>
          </a:xfrm>
          <a:prstGeom prst="ellipse">
            <a:avLst/>
          </a:prstGeom>
          <a:blipFill rotWithShape="1">
            <a:blip r:embed="rId6">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2"/>
          <p:cNvSpPr/>
          <p:nvPr/>
        </p:nvSpPr>
        <p:spPr>
          <a:xfrm>
            <a:off x="1991425" y="236551"/>
            <a:ext cx="1584300" cy="1043700"/>
          </a:xfrm>
          <a:prstGeom prst="ellipse">
            <a:avLst/>
          </a:prstGeom>
          <a:blipFill rotWithShape="1">
            <a:blip r:embed="rId7">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
          <p:cNvSpPr/>
          <p:nvPr/>
        </p:nvSpPr>
        <p:spPr>
          <a:xfrm>
            <a:off x="3503700" y="3068950"/>
            <a:ext cx="1728300" cy="1043700"/>
          </a:xfrm>
          <a:prstGeom prst="ellipse">
            <a:avLst/>
          </a:prstGeom>
          <a:blipFill rotWithShape="1">
            <a:blip r:embed="rId8">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2"/>
          <p:cNvSpPr/>
          <p:nvPr/>
        </p:nvSpPr>
        <p:spPr>
          <a:xfrm>
            <a:off x="0" y="4429133"/>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1" i="0" u="none" strike="noStrike" cap="none">
                <a:solidFill>
                  <a:srgbClr val="002060"/>
                </a:solidFill>
                <a:latin typeface="Calibri"/>
                <a:ea typeface="Calibri"/>
                <a:cs typeface="Calibri"/>
                <a:sym typeface="Calibri"/>
              </a:rPr>
              <a:t>I.I.S.S. “FRANCESCO D’AGUIRRE-DANTE ALIGHIERI” </a:t>
            </a:r>
            <a:endParaRPr sz="1400" b="0" i="0" u="none" strike="noStrike" cap="none">
              <a:solidFill>
                <a:srgbClr val="002060"/>
              </a:solidFill>
              <a:latin typeface="Arial"/>
              <a:ea typeface="Arial"/>
              <a:cs typeface="Arial"/>
              <a:sym typeface="Arial"/>
            </a:endParaRPr>
          </a:p>
        </p:txBody>
      </p:sp>
      <p:sp>
        <p:nvSpPr>
          <p:cNvPr id="191" name="Google Shape;191;p2"/>
          <p:cNvSpPr/>
          <p:nvPr/>
        </p:nvSpPr>
        <p:spPr>
          <a:xfrm>
            <a:off x="1394226" y="2564900"/>
            <a:ext cx="1749300" cy="1135500"/>
          </a:xfrm>
          <a:prstGeom prst="ellipse">
            <a:avLst/>
          </a:prstGeom>
          <a:blipFill rotWithShape="1">
            <a:blip r:embed="rId9">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2"/>
          <p:cNvSpPr/>
          <p:nvPr/>
        </p:nvSpPr>
        <p:spPr>
          <a:xfrm>
            <a:off x="2559185" y="5109123"/>
            <a:ext cx="534543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2400" b="1" i="1" u="none" strike="noStrike" cap="none">
                <a:solidFill>
                  <a:srgbClr val="002060"/>
                </a:solidFill>
                <a:latin typeface="Calibri"/>
                <a:ea typeface="Calibri"/>
                <a:cs typeface="Calibri"/>
                <a:sym typeface="Calibri"/>
              </a:rPr>
              <a:t>SALEMI-PARTANNA-SANTA NINFA </a:t>
            </a:r>
            <a:endParaRPr sz="1400" b="0" i="1" u="none" strike="noStrike" cap="none">
              <a:solidFill>
                <a:srgbClr val="002060"/>
              </a:solidFill>
              <a:latin typeface="Calibri"/>
              <a:ea typeface="Calibri"/>
              <a:cs typeface="Calibri"/>
              <a:sym typeface="Calibri"/>
            </a:endParaRPr>
          </a:p>
        </p:txBody>
      </p:sp>
      <p:pic>
        <p:nvPicPr>
          <p:cNvPr id="193" name="Google Shape;193;p2"/>
          <p:cNvPicPr preferRelativeResize="0"/>
          <p:nvPr/>
        </p:nvPicPr>
        <p:blipFill rotWithShape="1">
          <a:blip r:embed="rId10">
            <a:alphaModFix/>
          </a:blip>
          <a:srcRect/>
          <a:stretch/>
        </p:blipFill>
        <p:spPr>
          <a:xfrm>
            <a:off x="5293285" y="3820871"/>
            <a:ext cx="1749440" cy="709362"/>
          </a:xfrm>
          <a:prstGeom prst="rect">
            <a:avLst/>
          </a:prstGeom>
          <a:noFill/>
          <a:ln>
            <a:noFill/>
          </a:ln>
        </p:spPr>
      </p:pic>
      <p:pic>
        <p:nvPicPr>
          <p:cNvPr id="194" name="Google Shape;194;p2"/>
          <p:cNvPicPr preferRelativeResize="0"/>
          <p:nvPr/>
        </p:nvPicPr>
        <p:blipFill rotWithShape="1">
          <a:blip r:embed="rId11">
            <a:alphaModFix/>
          </a:blip>
          <a:srcRect/>
          <a:stretch/>
        </p:blipFill>
        <p:spPr>
          <a:xfrm>
            <a:off x="669493" y="1505850"/>
            <a:ext cx="1733431" cy="870650"/>
          </a:xfrm>
          <a:prstGeom prst="rect">
            <a:avLst/>
          </a:prstGeom>
          <a:noFill/>
          <a:ln>
            <a:noFill/>
          </a:ln>
        </p:spPr>
      </p:pic>
      <p:pic>
        <p:nvPicPr>
          <p:cNvPr id="195" name="Google Shape;195;p2"/>
          <p:cNvPicPr preferRelativeResize="0"/>
          <p:nvPr/>
        </p:nvPicPr>
        <p:blipFill>
          <a:blip r:embed="rId12">
            <a:alphaModFix/>
          </a:blip>
          <a:stretch>
            <a:fillRect/>
          </a:stretch>
        </p:blipFill>
        <p:spPr>
          <a:xfrm>
            <a:off x="8682150" y="2850728"/>
            <a:ext cx="2368000" cy="870649"/>
          </a:xfrm>
          <a:prstGeom prst="rect">
            <a:avLst/>
          </a:prstGeom>
          <a:noFill/>
          <a:ln>
            <a:noFill/>
          </a:ln>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par>
                                <p:cTn id="8" presetID="10" presetClass="entr" presetSubtype="0"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1000"/>
                                        <p:tgtEl>
                                          <p:spTgt spid="188"/>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fade">
                                      <p:cBhvr>
                                        <p:cTn id="16" dur="1000"/>
                                        <p:tgtEl>
                                          <p:spTgt spid="184"/>
                                        </p:tgtEl>
                                      </p:cBhvr>
                                    </p:animEffect>
                                  </p:childTnLst>
                                </p:cTn>
                              </p:par>
                              <p:par>
                                <p:cTn id="17" presetID="10"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fade">
                                      <p:cBhvr>
                                        <p:cTn id="19" dur="1000"/>
                                        <p:tgtEl>
                                          <p:spTgt spid="186"/>
                                        </p:tgtEl>
                                      </p:cBhvr>
                                    </p:animEffect>
                                  </p:childTnLst>
                                </p:cTn>
                              </p:par>
                              <p:par>
                                <p:cTn id="20" presetID="10" presetClass="entr" presetSubtype="0" fill="hold" nodeType="with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fade">
                                      <p:cBhvr>
                                        <p:cTn id="22" dur="1000"/>
                                        <p:tgtEl>
                                          <p:spTgt spid="189"/>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85"/>
                                        </p:tgtEl>
                                        <p:attrNameLst>
                                          <p:attrName>style.visibility</p:attrName>
                                        </p:attrNameLst>
                                      </p:cBhvr>
                                      <p:to>
                                        <p:strVal val="visible"/>
                                      </p:to>
                                    </p:set>
                                    <p:animEffect transition="in" filter="fade">
                                      <p:cBhvr>
                                        <p:cTn id="26" dur="1000"/>
                                        <p:tgtEl>
                                          <p:spTgt spid="185"/>
                                        </p:tgtEl>
                                      </p:cBhvr>
                                    </p:animEffect>
                                  </p:childTnLst>
                                </p:cTn>
                              </p:par>
                              <p:par>
                                <p:cTn id="27" presetID="10" presetClass="entr" presetSubtype="0" fill="hold" nodeType="withEffect">
                                  <p:stCondLst>
                                    <p:cond delay="0"/>
                                  </p:stCondLst>
                                  <p:childTnLst>
                                    <p:set>
                                      <p:cBhvr>
                                        <p:cTn id="28" dur="1" fill="hold">
                                          <p:stCondLst>
                                            <p:cond delay="0"/>
                                          </p:stCondLst>
                                        </p:cTn>
                                        <p:tgtEl>
                                          <p:spTgt spid="182"/>
                                        </p:tgtEl>
                                        <p:attrNameLst>
                                          <p:attrName>style.visibility</p:attrName>
                                        </p:attrNameLst>
                                      </p:cBhvr>
                                      <p:to>
                                        <p:strVal val="visible"/>
                                      </p:to>
                                    </p:set>
                                    <p:animEffect transition="in" filter="fade">
                                      <p:cBhvr>
                                        <p:cTn id="29" dur="1000"/>
                                        <p:tgtEl>
                                          <p:spTgt spid="182"/>
                                        </p:tgtEl>
                                      </p:cBhvr>
                                    </p:animEffect>
                                  </p:childTnLst>
                                </p:cTn>
                              </p:par>
                              <p:par>
                                <p:cTn id="30" presetID="10" presetClass="entr" presetSubtype="0" fill="hold" nodeType="withEffect">
                                  <p:stCondLst>
                                    <p:cond delay="0"/>
                                  </p:stCondLst>
                                  <p:childTnLst>
                                    <p:set>
                                      <p:cBhvr>
                                        <p:cTn id="31" dur="1" fill="hold">
                                          <p:stCondLst>
                                            <p:cond delay="0"/>
                                          </p:stCondLst>
                                        </p:cTn>
                                        <p:tgtEl>
                                          <p:spTgt spid="191"/>
                                        </p:tgtEl>
                                        <p:attrNameLst>
                                          <p:attrName>style.visibility</p:attrName>
                                        </p:attrNameLst>
                                      </p:cBhvr>
                                      <p:to>
                                        <p:strVal val="visible"/>
                                      </p:to>
                                    </p:set>
                                    <p:animEffect transition="in" filter="fade">
                                      <p:cBhvr>
                                        <p:cTn id="32" dur="1000"/>
                                        <p:tgtEl>
                                          <p:spTgt spid="191"/>
                                        </p:tgtEl>
                                      </p:cBhvr>
                                    </p:animEffect>
                                  </p:childTnLst>
                                </p:cTn>
                              </p:par>
                              <p:par>
                                <p:cTn id="33" presetID="10" presetClass="entr" presetSubtype="0" fill="hold" nodeType="withEffect">
                                  <p:stCondLst>
                                    <p:cond delay="0"/>
                                  </p:stCondLst>
                                  <p:childTnLst>
                                    <p:set>
                                      <p:cBhvr>
                                        <p:cTn id="34" dur="1" fill="hold">
                                          <p:stCondLst>
                                            <p:cond delay="0"/>
                                          </p:stCondLst>
                                        </p:cTn>
                                        <p:tgtEl>
                                          <p:spTgt spid="190"/>
                                        </p:tgtEl>
                                        <p:attrNameLst>
                                          <p:attrName>style.visibility</p:attrName>
                                        </p:attrNameLst>
                                      </p:cBhvr>
                                      <p:to>
                                        <p:strVal val="visible"/>
                                      </p:to>
                                    </p:set>
                                    <p:animEffect transition="in" filter="fade">
                                      <p:cBhvr>
                                        <p:cTn id="35" dur="1000"/>
                                        <p:tgtEl>
                                          <p:spTgt spid="190"/>
                                        </p:tgtEl>
                                      </p:cBhvr>
                                    </p:animEffect>
                                  </p:childTnLst>
                                </p:cTn>
                              </p:par>
                              <p:par>
                                <p:cTn id="36" presetID="10" presetClass="entr" presetSubtype="0" fill="hold" nodeType="with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fade">
                                      <p:cBhvr>
                                        <p:cTn id="38"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4" name="Google Shape;274;p12"/>
          <p:cNvPicPr preferRelativeResize="0"/>
          <p:nvPr/>
        </p:nvPicPr>
        <p:blipFill rotWithShape="1">
          <a:blip r:embed="rId3">
            <a:alphaModFix/>
          </a:blip>
          <a:srcRect/>
          <a:stretch/>
        </p:blipFill>
        <p:spPr>
          <a:xfrm>
            <a:off x="7468179" y="771480"/>
            <a:ext cx="1731240" cy="525920"/>
          </a:xfrm>
          <a:prstGeom prst="rect">
            <a:avLst/>
          </a:prstGeom>
          <a:noFill/>
          <a:ln>
            <a:noFill/>
          </a:ln>
        </p:spPr>
      </p:pic>
      <p:pic>
        <p:nvPicPr>
          <p:cNvPr id="275" name="Google Shape;275;p12"/>
          <p:cNvPicPr preferRelativeResize="0"/>
          <p:nvPr/>
        </p:nvPicPr>
        <p:blipFill rotWithShape="1">
          <a:blip r:embed="rId4">
            <a:alphaModFix/>
          </a:blip>
          <a:srcRect/>
          <a:stretch/>
        </p:blipFill>
        <p:spPr>
          <a:xfrm>
            <a:off x="2896578" y="5068990"/>
            <a:ext cx="1559327" cy="1247157"/>
          </a:xfrm>
          <a:prstGeom prst="rect">
            <a:avLst/>
          </a:prstGeom>
          <a:noFill/>
          <a:ln>
            <a:noFill/>
          </a:ln>
        </p:spPr>
      </p:pic>
      <p:pic>
        <p:nvPicPr>
          <p:cNvPr id="276" name="Google Shape;276;p12"/>
          <p:cNvPicPr preferRelativeResize="0"/>
          <p:nvPr/>
        </p:nvPicPr>
        <p:blipFill rotWithShape="1">
          <a:blip r:embed="rId5">
            <a:alphaModFix/>
          </a:blip>
          <a:srcRect/>
          <a:stretch/>
        </p:blipFill>
        <p:spPr>
          <a:xfrm>
            <a:off x="8333800" y="1629112"/>
            <a:ext cx="1731249" cy="1875300"/>
          </a:xfrm>
          <a:prstGeom prst="rect">
            <a:avLst/>
          </a:prstGeom>
          <a:noFill/>
          <a:ln>
            <a:noFill/>
          </a:ln>
        </p:spPr>
      </p:pic>
      <p:pic>
        <p:nvPicPr>
          <p:cNvPr id="277" name="Google Shape;277;p12"/>
          <p:cNvPicPr preferRelativeResize="0"/>
          <p:nvPr/>
        </p:nvPicPr>
        <p:blipFill rotWithShape="1">
          <a:blip r:embed="rId6">
            <a:alphaModFix/>
          </a:blip>
          <a:srcRect/>
          <a:stretch/>
        </p:blipFill>
        <p:spPr>
          <a:xfrm>
            <a:off x="1795277" y="2720681"/>
            <a:ext cx="1777469" cy="1094981"/>
          </a:xfrm>
          <a:prstGeom prst="rect">
            <a:avLst/>
          </a:prstGeom>
          <a:noFill/>
          <a:ln>
            <a:noFill/>
          </a:ln>
        </p:spPr>
      </p:pic>
      <p:pic>
        <p:nvPicPr>
          <p:cNvPr id="278" name="Google Shape;278;p12"/>
          <p:cNvPicPr preferRelativeResize="0"/>
          <p:nvPr/>
        </p:nvPicPr>
        <p:blipFill rotWithShape="1">
          <a:blip r:embed="rId7">
            <a:alphaModFix/>
          </a:blip>
          <a:srcRect/>
          <a:stretch/>
        </p:blipFill>
        <p:spPr>
          <a:xfrm>
            <a:off x="6427699" y="5056295"/>
            <a:ext cx="1794844" cy="1272544"/>
          </a:xfrm>
          <a:prstGeom prst="rect">
            <a:avLst/>
          </a:prstGeom>
          <a:noFill/>
          <a:ln>
            <a:noFill/>
          </a:ln>
        </p:spPr>
      </p:pic>
      <p:pic>
        <p:nvPicPr>
          <p:cNvPr id="279" name="Google Shape;279;p12"/>
          <p:cNvPicPr preferRelativeResize="0"/>
          <p:nvPr/>
        </p:nvPicPr>
        <p:blipFill rotWithShape="1">
          <a:blip r:embed="rId8">
            <a:alphaModFix/>
          </a:blip>
          <a:srcRect/>
          <a:stretch/>
        </p:blipFill>
        <p:spPr>
          <a:xfrm>
            <a:off x="2896578" y="419773"/>
            <a:ext cx="1530427" cy="1247157"/>
          </a:xfrm>
          <a:prstGeom prst="rect">
            <a:avLst/>
          </a:prstGeom>
          <a:noFill/>
          <a:ln>
            <a:noFill/>
          </a:ln>
        </p:spPr>
      </p:pic>
      <p:sp>
        <p:nvSpPr>
          <p:cNvPr id="280" name="Google Shape;280;p12"/>
          <p:cNvSpPr txBox="1"/>
          <p:nvPr/>
        </p:nvSpPr>
        <p:spPr>
          <a:xfrm>
            <a:off x="4003655" y="1467275"/>
            <a:ext cx="3667200" cy="360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800" i="1">
                <a:solidFill>
                  <a:srgbClr val="C00000"/>
                </a:solidFill>
                <a:latin typeface="Algerian"/>
                <a:ea typeface="Algerian"/>
                <a:cs typeface="Algerian"/>
                <a:sym typeface="Algerian"/>
              </a:rPr>
              <a:t>THANK YOU</a:t>
            </a:r>
            <a:endParaRPr sz="2000"/>
          </a:p>
          <a:p>
            <a:pPr marL="0" marR="0" lvl="0" indent="0" algn="ctr" rtl="0">
              <a:spcBef>
                <a:spcPts val="0"/>
              </a:spcBef>
              <a:spcAft>
                <a:spcPts val="0"/>
              </a:spcAft>
              <a:buNone/>
            </a:pPr>
            <a:r>
              <a:rPr lang="it-IT" sz="3800" i="1">
                <a:solidFill>
                  <a:srgbClr val="C00000"/>
                </a:solidFill>
                <a:latin typeface="Algerian"/>
                <a:ea typeface="Algerian"/>
                <a:cs typeface="Algerian"/>
                <a:sym typeface="Algerian"/>
              </a:rPr>
              <a:t>For your attention!</a:t>
            </a:r>
            <a:endParaRPr sz="2000"/>
          </a:p>
          <a:p>
            <a:pPr marL="0" marR="0" lvl="0" indent="0" algn="ctr" rtl="0">
              <a:spcBef>
                <a:spcPts val="0"/>
              </a:spcBef>
              <a:spcAft>
                <a:spcPts val="0"/>
              </a:spcAft>
              <a:buNone/>
            </a:pPr>
            <a:endParaRPr sz="3800" i="1">
              <a:solidFill>
                <a:srgbClr val="C00000"/>
              </a:solidFill>
              <a:latin typeface="Algerian"/>
              <a:ea typeface="Algerian"/>
              <a:cs typeface="Algerian"/>
              <a:sym typeface="Algerian"/>
            </a:endParaRPr>
          </a:p>
          <a:p>
            <a:pPr marL="0" marR="0" lvl="0" indent="0" algn="ctr" rtl="0">
              <a:spcBef>
                <a:spcPts val="0"/>
              </a:spcBef>
              <a:spcAft>
                <a:spcPts val="0"/>
              </a:spcAft>
              <a:buNone/>
            </a:pPr>
            <a:r>
              <a:rPr lang="it-IT" sz="3800" i="1">
                <a:solidFill>
                  <a:srgbClr val="C00000"/>
                </a:solidFill>
                <a:latin typeface="Algerian"/>
                <a:ea typeface="Algerian"/>
                <a:cs typeface="Algerian"/>
                <a:sym typeface="Algerian"/>
              </a:rPr>
              <a:t>ENJOY OUR ERASMUS</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3"/>
          <p:cNvSpPr txBox="1"/>
          <p:nvPr/>
        </p:nvSpPr>
        <p:spPr>
          <a:xfrm>
            <a:off x="411481" y="365125"/>
            <a:ext cx="5334000" cy="2008871"/>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it-IT" sz="4200" b="1" u="none" strike="noStrike" cap="none">
                <a:solidFill>
                  <a:schemeClr val="dk1"/>
                </a:solidFill>
                <a:latin typeface="Calibri"/>
                <a:ea typeface="Calibri"/>
                <a:cs typeface="Calibri"/>
                <a:sym typeface="Calibri"/>
              </a:rPr>
              <a:t>A School for </a:t>
            </a:r>
            <a:r>
              <a:rPr lang="it-IT" sz="4200" b="1">
                <a:solidFill>
                  <a:schemeClr val="dk1"/>
                </a:solidFill>
                <a:latin typeface="Calibri"/>
                <a:ea typeface="Calibri"/>
                <a:cs typeface="Calibri"/>
                <a:sym typeface="Calibri"/>
              </a:rPr>
              <a:t>our </a:t>
            </a:r>
            <a:r>
              <a:rPr lang="it-IT" sz="4200" b="1" u="none" strike="noStrike" cap="none">
                <a:solidFill>
                  <a:schemeClr val="dk1"/>
                </a:solidFill>
                <a:latin typeface="Calibri"/>
                <a:ea typeface="Calibri"/>
                <a:cs typeface="Calibri"/>
                <a:sym typeface="Calibri"/>
              </a:rPr>
              <a:t>FUTURE</a:t>
            </a:r>
            <a:endParaRPr sz="4200" b="1" u="none" strike="noStrike" cap="none">
              <a:solidFill>
                <a:schemeClr val="dk1"/>
              </a:solidFill>
              <a:latin typeface="Calibri"/>
              <a:ea typeface="Calibri"/>
              <a:cs typeface="Calibri"/>
              <a:sym typeface="Calibri"/>
            </a:endParaRPr>
          </a:p>
        </p:txBody>
      </p:sp>
      <p:sp>
        <p:nvSpPr>
          <p:cNvPr id="202" name="Google Shape;202;p3"/>
          <p:cNvSpPr txBox="1"/>
          <p:nvPr/>
        </p:nvSpPr>
        <p:spPr>
          <a:xfrm>
            <a:off x="838201" y="2482589"/>
            <a:ext cx="3816096" cy="3694373"/>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r>
              <a:rPr lang="it-IT" sz="2400" u="none" strike="noStrike" cap="none">
                <a:solidFill>
                  <a:schemeClr val="dk1"/>
                </a:solidFill>
                <a:latin typeface="Calibri"/>
                <a:ea typeface="Calibri"/>
                <a:cs typeface="Calibri"/>
                <a:sym typeface="Calibri"/>
              </a:rPr>
              <a:t>Our School is located in Salemi in Trapani Land in n Sicily island-</a:t>
            </a:r>
            <a:br>
              <a:rPr lang="it-IT" sz="2400" u="none" strike="noStrike" cap="none">
                <a:solidFill>
                  <a:schemeClr val="dk1"/>
                </a:solidFill>
                <a:latin typeface="Calibri"/>
                <a:ea typeface="Calibri"/>
                <a:cs typeface="Calibri"/>
                <a:sym typeface="Calibri"/>
              </a:rPr>
            </a:br>
            <a:r>
              <a:rPr lang="it-IT" sz="2400" u="none" strike="noStrike" cap="none">
                <a:solidFill>
                  <a:schemeClr val="dk1"/>
                </a:solidFill>
                <a:latin typeface="Calibri"/>
                <a:ea typeface="Calibri"/>
                <a:cs typeface="Calibri"/>
                <a:sym typeface="Calibri"/>
              </a:rPr>
              <a:t>In Salemi there is the headquarters of our school.</a:t>
            </a:r>
            <a:br>
              <a:rPr lang="it-IT" sz="2400" u="none" strike="noStrike" cap="none">
                <a:solidFill>
                  <a:schemeClr val="dk1"/>
                </a:solidFill>
                <a:latin typeface="Calibri"/>
                <a:ea typeface="Calibri"/>
                <a:cs typeface="Calibri"/>
                <a:sym typeface="Calibri"/>
              </a:rPr>
            </a:br>
            <a:r>
              <a:rPr lang="it-IT" sz="2400" u="none" strike="noStrike" cap="none">
                <a:solidFill>
                  <a:schemeClr val="dk1"/>
                </a:solidFill>
                <a:latin typeface="Calibri"/>
                <a:ea typeface="Calibri"/>
                <a:cs typeface="Calibri"/>
                <a:sym typeface="Calibri"/>
              </a:rPr>
              <a:t> We have also other two locations, one is in  Partanna town and another in Santa Ninfa town</a:t>
            </a:r>
            <a:endParaRPr sz="1800"/>
          </a:p>
        </p:txBody>
      </p:sp>
      <p:pic>
        <p:nvPicPr>
          <p:cNvPr id="203" name="Google Shape;203;p3"/>
          <p:cNvPicPr preferRelativeResize="0"/>
          <p:nvPr/>
        </p:nvPicPr>
        <p:blipFill rotWithShape="1">
          <a:blip r:embed="rId3">
            <a:alphaModFix/>
          </a:blip>
          <a:srcRect t="5974" r="-1" b="18080"/>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204" name="Google Shape;204;p3"/>
          <p:cNvPicPr preferRelativeResize="0"/>
          <p:nvPr/>
        </p:nvPicPr>
        <p:blipFill rotWithShape="1">
          <a:blip r:embed="rId4">
            <a:alphaModFix/>
          </a:blip>
          <a:srcRect t="9198" b="18119"/>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4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5"/>
          <p:cNvSpPr txBox="1"/>
          <p:nvPr/>
        </p:nvSpPr>
        <p:spPr>
          <a:xfrm>
            <a:off x="6755425" y="392725"/>
            <a:ext cx="5105400" cy="1952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it-IT" sz="4400" b="1" i="0" u="none" strike="noStrike" cap="none">
                <a:solidFill>
                  <a:schemeClr val="dk1"/>
                </a:solidFill>
                <a:latin typeface="Calibri"/>
                <a:ea typeface="Calibri"/>
                <a:cs typeface="Calibri"/>
                <a:sym typeface="Calibri"/>
              </a:rPr>
              <a:t>Liceo Classico</a:t>
            </a:r>
            <a:endParaRPr b="1"/>
          </a:p>
        </p:txBody>
      </p:sp>
      <p:sp>
        <p:nvSpPr>
          <p:cNvPr id="211" name="Google Shape;211;p5"/>
          <p:cNvSpPr/>
          <p:nvPr/>
        </p:nvSpPr>
        <p:spPr>
          <a:xfrm>
            <a:off x="3" y="0"/>
            <a:ext cx="6116569" cy="6858000"/>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12" name="Google Shape;212;p5" descr="Graduation Cap"/>
          <p:cNvPicPr preferRelativeResize="0"/>
          <p:nvPr/>
        </p:nvPicPr>
        <p:blipFill>
          <a:blip r:embed="rId3">
            <a:alphaModFix/>
          </a:blip>
          <a:stretch>
            <a:fillRect/>
          </a:stretch>
        </p:blipFill>
        <p:spPr>
          <a:xfrm>
            <a:off x="145809" y="3469632"/>
            <a:ext cx="3195204" cy="3195204"/>
          </a:xfrm>
          <a:prstGeom prst="rect">
            <a:avLst/>
          </a:prstGeom>
          <a:noFill/>
          <a:ln>
            <a:noFill/>
          </a:ln>
        </p:spPr>
      </p:pic>
      <p:sp>
        <p:nvSpPr>
          <p:cNvPr id="213" name="Google Shape;213;p5"/>
          <p:cNvSpPr txBox="1"/>
          <p:nvPr/>
        </p:nvSpPr>
        <p:spPr>
          <a:xfrm>
            <a:off x="6607175" y="2179907"/>
            <a:ext cx="5105400" cy="3679800"/>
          </a:xfrm>
          <a:prstGeom prst="rect">
            <a:avLst/>
          </a:prstGeom>
          <a:noFill/>
          <a:ln>
            <a:noFill/>
          </a:ln>
        </p:spPr>
        <p:txBody>
          <a:bodyPr spcFirstLastPara="1" wrap="square" lIns="91425" tIns="45700" rIns="91425" bIns="45700" anchor="t" anchorCtr="0">
            <a:normAutofit/>
          </a:bodyPr>
          <a:lstStyle/>
          <a:p>
            <a:pPr marL="457200" marR="0" lvl="0" indent="0" algn="ctr" rtl="0">
              <a:lnSpc>
                <a:spcPct val="90000"/>
              </a:lnSpc>
              <a:spcBef>
                <a:spcPts val="0"/>
              </a:spcBef>
              <a:spcAft>
                <a:spcPts val="0"/>
              </a:spcAft>
              <a:buNone/>
            </a:pPr>
            <a:r>
              <a:rPr lang="it-IT" sz="3000" b="0" i="0" u="none" strike="noStrike" cap="none">
                <a:solidFill>
                  <a:schemeClr val="dk1"/>
                </a:solidFill>
                <a:latin typeface="Calibri"/>
                <a:ea typeface="Calibri"/>
                <a:cs typeface="Calibri"/>
                <a:sym typeface="Calibri"/>
              </a:rPr>
              <a:t>The </a:t>
            </a:r>
            <a:r>
              <a:rPr lang="it-IT" sz="3000" b="1" i="0" u="none" strike="noStrike" cap="none">
                <a:solidFill>
                  <a:schemeClr val="dk1"/>
                </a:solidFill>
                <a:latin typeface="Calibri"/>
                <a:ea typeface="Calibri"/>
                <a:cs typeface="Calibri"/>
                <a:sym typeface="Calibri"/>
              </a:rPr>
              <a:t>LICEO CLASSICO </a:t>
            </a:r>
            <a:r>
              <a:rPr lang="it-IT" sz="3000" b="0" i="0" u="none" strike="noStrike" cap="none">
                <a:solidFill>
                  <a:schemeClr val="dk1"/>
                </a:solidFill>
                <a:latin typeface="Calibri"/>
                <a:ea typeface="Calibri"/>
                <a:cs typeface="Calibri"/>
                <a:sym typeface="Calibri"/>
              </a:rPr>
              <a:t>is a secondary school provided by the Italian education system. Provides non-vocational education aimed at subsequent access to university and any faculty that the latter can offe</a:t>
            </a:r>
            <a:endParaRPr sz="3000" b="0" i="0" u="none" strike="noStrike" cap="none">
              <a:solidFill>
                <a:schemeClr val="dk1"/>
              </a:solidFill>
              <a:latin typeface="Calibri"/>
              <a:ea typeface="Calibri"/>
              <a:cs typeface="Calibri"/>
              <a:sym typeface="Calibri"/>
            </a:endParaRPr>
          </a:p>
        </p:txBody>
      </p:sp>
      <p:pic>
        <p:nvPicPr>
          <p:cNvPr id="214" name="Google Shape;214;p5"/>
          <p:cNvPicPr preferRelativeResize="0"/>
          <p:nvPr/>
        </p:nvPicPr>
        <p:blipFill>
          <a:blip r:embed="rId4">
            <a:alphaModFix/>
          </a:blip>
          <a:stretch>
            <a:fillRect/>
          </a:stretch>
        </p:blipFill>
        <p:spPr>
          <a:xfrm>
            <a:off x="320975" y="564575"/>
            <a:ext cx="6615390" cy="367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0" name="Google Shape;220;p6"/>
          <p:cNvSpPr txBox="1"/>
          <p:nvPr/>
        </p:nvSpPr>
        <p:spPr>
          <a:xfrm>
            <a:off x="910626" y="75350"/>
            <a:ext cx="3816000" cy="1938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it-IT" sz="4400" b="1" i="0" u="none" strike="noStrike" cap="none">
                <a:solidFill>
                  <a:schemeClr val="dk1"/>
                </a:solidFill>
                <a:latin typeface="Calibri"/>
                <a:ea typeface="Calibri"/>
                <a:cs typeface="Calibri"/>
                <a:sym typeface="Calibri"/>
              </a:rPr>
              <a:t>Liceo delle scienze umane</a:t>
            </a:r>
            <a:endParaRPr sz="4400" b="1" i="0" u="none" strike="noStrike" cap="none">
              <a:solidFill>
                <a:schemeClr val="dk1"/>
              </a:solidFill>
              <a:latin typeface="Calibri"/>
              <a:ea typeface="Calibri"/>
              <a:cs typeface="Calibri"/>
              <a:sym typeface="Calibri"/>
            </a:endParaRPr>
          </a:p>
        </p:txBody>
      </p:sp>
      <p:sp>
        <p:nvSpPr>
          <p:cNvPr id="221" name="Google Shape;221;p6"/>
          <p:cNvSpPr txBox="1">
            <a:spLocks noGrp="1"/>
          </p:cNvSpPr>
          <p:nvPr>
            <p:ph type="body" idx="1"/>
          </p:nvPr>
        </p:nvSpPr>
        <p:spPr>
          <a:xfrm>
            <a:off x="402925" y="2096225"/>
            <a:ext cx="4429500" cy="3694500"/>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None/>
            </a:pPr>
            <a:r>
              <a:rPr lang="it-IT" sz="2100" b="0" i="0" u="none" strike="noStrike" cap="none"/>
              <a:t>It arises from the evolution of pedagogical and/or social experiments, introduced after the abolition of teacher training institutes.</a:t>
            </a:r>
            <a:endParaRPr sz="3200"/>
          </a:p>
          <a:p>
            <a:pPr marL="228600" marR="0" lvl="0" indent="0" algn="ctr" rtl="0">
              <a:lnSpc>
                <a:spcPct val="90000"/>
              </a:lnSpc>
              <a:spcBef>
                <a:spcPts val="0"/>
              </a:spcBef>
              <a:spcAft>
                <a:spcPts val="0"/>
              </a:spcAft>
              <a:buNone/>
            </a:pPr>
            <a:r>
              <a:rPr lang="it-IT" sz="2100" b="0" i="0" u="none" strike="noStrike" cap="none"/>
              <a:t> The "Magistrale" Institute of "Partanna" established in 1936 has a long experience in preparing professionals working in the world of school. </a:t>
            </a:r>
            <a:endParaRPr sz="3200"/>
          </a:p>
          <a:p>
            <a:pPr marL="228600" marR="0" lvl="0" indent="0" algn="ctr" rtl="0">
              <a:lnSpc>
                <a:spcPct val="90000"/>
              </a:lnSpc>
              <a:spcBef>
                <a:spcPts val="0"/>
              </a:spcBef>
              <a:spcAft>
                <a:spcPts val="0"/>
              </a:spcAft>
              <a:buNone/>
            </a:pPr>
            <a:r>
              <a:rPr lang="it-IT" sz="2100" b="0" i="0" u="none" strike="noStrike" cap="none"/>
              <a:t>In addition to the solid philosophical, pedagogical and social foundations, it allows you to acquire a good preparation for access to any university faculty.</a:t>
            </a:r>
            <a:endParaRPr sz="3200"/>
          </a:p>
        </p:txBody>
      </p:sp>
      <p:pic>
        <p:nvPicPr>
          <p:cNvPr id="222" name="Google Shape;222;p6"/>
          <p:cNvPicPr preferRelativeResize="0"/>
          <p:nvPr/>
        </p:nvPicPr>
        <p:blipFill rotWithShape="1">
          <a:blip r:embed="rId3">
            <a:alphaModFix/>
          </a:blip>
          <a:srcRect t="17521" r="-1" b="19309"/>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223" name="Google Shape;223;p6" descr="Glasses on top of a book"/>
          <p:cNvPicPr preferRelativeResize="0"/>
          <p:nvPr/>
        </p:nvPicPr>
        <p:blipFill rotWithShape="1">
          <a:blip r:embed="rId4">
            <a:alphaModFix/>
          </a:blip>
          <a:srcRect t="24920" b="13367"/>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9" name="Google Shape;229;p7"/>
          <p:cNvSpPr txBox="1"/>
          <p:nvPr/>
        </p:nvSpPr>
        <p:spPr>
          <a:xfrm>
            <a:off x="838201" y="365125"/>
            <a:ext cx="5251316" cy="180730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endParaRPr sz="4400" b="0" i="0" u="none" strike="noStrike" cap="none">
              <a:solidFill>
                <a:schemeClr val="dk1"/>
              </a:solidFill>
              <a:latin typeface="Calibri"/>
              <a:ea typeface="Calibri"/>
              <a:cs typeface="Calibri"/>
              <a:sym typeface="Calibri"/>
            </a:endParaRPr>
          </a:p>
        </p:txBody>
      </p:sp>
      <p:sp>
        <p:nvSpPr>
          <p:cNvPr id="230" name="Google Shape;230;p7"/>
          <p:cNvSpPr txBox="1"/>
          <p:nvPr/>
        </p:nvSpPr>
        <p:spPr>
          <a:xfrm>
            <a:off x="645025" y="1657150"/>
            <a:ext cx="5360100" cy="3843600"/>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r>
              <a:rPr lang="it-IT" sz="2600" b="0" i="0" u="none" strike="noStrike" cap="none">
                <a:solidFill>
                  <a:schemeClr val="dk1"/>
                </a:solidFill>
                <a:latin typeface="Calibri"/>
                <a:ea typeface="Calibri"/>
                <a:cs typeface="Calibri"/>
                <a:sym typeface="Calibri"/>
              </a:rPr>
              <a:t>The course of the scientific high school deepens the link between science and humanistic tradition, provides the languages, knowledge and skills necessary to follow and understand the development of scientific and technological research and to identify the interactions between different forms of knowledge. It allows access to any university faculty.</a:t>
            </a:r>
            <a:endParaRPr sz="2000"/>
          </a:p>
        </p:txBody>
      </p:sp>
      <p:pic>
        <p:nvPicPr>
          <p:cNvPr id="231" name="Google Shape;231;p7"/>
          <p:cNvPicPr preferRelativeResize="0"/>
          <p:nvPr/>
        </p:nvPicPr>
        <p:blipFill rotWithShape="1">
          <a:blip r:embed="rId3">
            <a:alphaModFix/>
          </a:blip>
          <a:srcRect l="10568" r="19654" b="-2"/>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232" name="Google Shape;232;p7"/>
          <p:cNvSpPr txBox="1"/>
          <p:nvPr/>
        </p:nvSpPr>
        <p:spPr>
          <a:xfrm>
            <a:off x="415869" y="457218"/>
            <a:ext cx="6096000" cy="72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4100" b="1" i="0" u="none" strike="noStrike" cap="none">
                <a:solidFill>
                  <a:schemeClr val="dk1"/>
                </a:solidFill>
                <a:latin typeface="Calibri"/>
                <a:ea typeface="Calibri"/>
                <a:cs typeface="Calibri"/>
                <a:sym typeface="Calibri"/>
              </a:rPr>
              <a:t>Scientific High School</a:t>
            </a:r>
            <a:endParaRPr sz="15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8"/>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8" name="Google Shape;238;p8"/>
          <p:cNvPicPr preferRelativeResize="0"/>
          <p:nvPr/>
        </p:nvPicPr>
        <p:blipFill rotWithShape="1">
          <a:blip r:embed="rId3">
            <a:alphaModFix/>
          </a:blip>
          <a:srcRect t="5445" b="6177"/>
          <a:stretch/>
        </p:blipFill>
        <p:spPr>
          <a:xfrm>
            <a:off x="2522356" y="10"/>
            <a:ext cx="9669642" cy="6857990"/>
          </a:xfrm>
          <a:prstGeom prst="rect">
            <a:avLst/>
          </a:prstGeom>
          <a:noFill/>
          <a:ln>
            <a:noFill/>
          </a:ln>
        </p:spPr>
      </p:pic>
      <p:sp>
        <p:nvSpPr>
          <p:cNvPr id="239" name="Google Shape;239;p8"/>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8"/>
          <p:cNvSpPr txBox="1"/>
          <p:nvPr/>
        </p:nvSpPr>
        <p:spPr>
          <a:xfrm>
            <a:off x="3050" y="1919050"/>
            <a:ext cx="4264200" cy="3742800"/>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r>
              <a:rPr lang="it-IT" sz="2400">
                <a:solidFill>
                  <a:schemeClr val="dk1"/>
                </a:solidFill>
                <a:latin typeface="Calibri"/>
                <a:ea typeface="Calibri"/>
                <a:cs typeface="Calibri"/>
                <a:sym typeface="Calibri"/>
              </a:rPr>
              <a:t>The path of the linguistic high school allows you to acquire the knowledge, skills and competences necessary to mature the communicative mastery of different languages, in addition to Italian. It offers employment prospects in a world without cultural barriers. It allows access to any university faculty.</a:t>
            </a:r>
            <a:endParaRPr sz="1800"/>
          </a:p>
        </p:txBody>
      </p:sp>
      <p:sp>
        <p:nvSpPr>
          <p:cNvPr id="241" name="Google Shape;241;p8"/>
          <p:cNvSpPr txBox="1"/>
          <p:nvPr/>
        </p:nvSpPr>
        <p:spPr>
          <a:xfrm>
            <a:off x="335459" y="767568"/>
            <a:ext cx="3736800" cy="66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700" b="1">
                <a:solidFill>
                  <a:srgbClr val="323F4F"/>
                </a:solidFill>
                <a:latin typeface="Calibri"/>
                <a:ea typeface="Calibri"/>
                <a:cs typeface="Calibri"/>
                <a:sym typeface="Calibri"/>
              </a:rPr>
              <a:t> Liceo linguistico</a:t>
            </a:r>
            <a:endParaRPr sz="3700" b="1">
              <a:solidFill>
                <a:srgbClr val="323F4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9"/>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p9" descr="Sfera di mesh e nodi"/>
          <p:cNvPicPr preferRelativeResize="0"/>
          <p:nvPr/>
        </p:nvPicPr>
        <p:blipFill rotWithShape="1">
          <a:blip r:embed="rId3">
            <a:alphaModFix/>
          </a:blip>
          <a:srcRect b="5435"/>
          <a:stretch/>
        </p:blipFill>
        <p:spPr>
          <a:xfrm>
            <a:off x="2522356" y="10"/>
            <a:ext cx="9669642" cy="6857990"/>
          </a:xfrm>
          <a:prstGeom prst="rect">
            <a:avLst/>
          </a:prstGeom>
          <a:noFill/>
          <a:ln>
            <a:noFill/>
          </a:ln>
        </p:spPr>
      </p:pic>
      <p:sp>
        <p:nvSpPr>
          <p:cNvPr id="248" name="Google Shape;248;p9"/>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9"/>
          <p:cNvSpPr txBox="1"/>
          <p:nvPr/>
        </p:nvSpPr>
        <p:spPr>
          <a:xfrm>
            <a:off x="283675" y="227125"/>
            <a:ext cx="6822900" cy="1899900"/>
          </a:xfrm>
          <a:prstGeom prst="rect">
            <a:avLst/>
          </a:prstGeom>
          <a:noFill/>
          <a:ln>
            <a:noFill/>
          </a:ln>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it-IT" sz="3400" b="1">
                <a:solidFill>
                  <a:schemeClr val="dk1"/>
                </a:solidFill>
                <a:latin typeface="Calibri"/>
                <a:ea typeface="Calibri"/>
                <a:cs typeface="Calibri"/>
                <a:sym typeface="Calibri"/>
              </a:rPr>
              <a:t>Istituto tecnico settore economico</a:t>
            </a:r>
            <a:r>
              <a:rPr lang="it-IT" sz="3200" b="1">
                <a:solidFill>
                  <a:schemeClr val="dk1"/>
                </a:solidFill>
                <a:latin typeface="Calibri"/>
                <a:ea typeface="Calibri"/>
                <a:cs typeface="Calibri"/>
                <a:sym typeface="Calibri"/>
              </a:rPr>
              <a:t> </a:t>
            </a:r>
            <a:endParaRPr sz="3200" b="1">
              <a:solidFill>
                <a:schemeClr val="dk1"/>
              </a:solidFill>
              <a:latin typeface="Calibri"/>
              <a:ea typeface="Calibri"/>
              <a:cs typeface="Calibri"/>
              <a:sym typeface="Calibri"/>
            </a:endParaRPr>
          </a:p>
          <a:p>
            <a:pPr marL="0" marR="0" lvl="0" indent="0" algn="ctr" rtl="0">
              <a:lnSpc>
                <a:spcPct val="80000"/>
              </a:lnSpc>
              <a:spcBef>
                <a:spcPts val="0"/>
              </a:spcBef>
              <a:spcAft>
                <a:spcPts val="0"/>
              </a:spcAft>
              <a:buNone/>
            </a:pPr>
            <a:r>
              <a:rPr lang="it-IT" sz="2600" b="1">
                <a:solidFill>
                  <a:schemeClr val="dk1"/>
                </a:solidFill>
                <a:latin typeface="Calibri"/>
                <a:ea typeface="Calibri"/>
                <a:cs typeface="Calibri"/>
                <a:sym typeface="Calibri"/>
              </a:rPr>
              <a:t>Amministrazione Finanza e Marketing Articolazione Sistemi Informativi Aziendali</a:t>
            </a:r>
            <a:endParaRPr sz="2600" b="1">
              <a:solidFill>
                <a:schemeClr val="dk1"/>
              </a:solidFill>
              <a:latin typeface="Calibri"/>
              <a:ea typeface="Calibri"/>
              <a:cs typeface="Calibri"/>
              <a:sym typeface="Calibri"/>
            </a:endParaRPr>
          </a:p>
        </p:txBody>
      </p:sp>
      <p:sp>
        <p:nvSpPr>
          <p:cNvPr id="250" name="Google Shape;250;p9"/>
          <p:cNvSpPr txBox="1"/>
          <p:nvPr/>
        </p:nvSpPr>
        <p:spPr>
          <a:xfrm>
            <a:off x="507050" y="2392825"/>
            <a:ext cx="4504800" cy="3742800"/>
          </a:xfrm>
          <a:prstGeom prst="rect">
            <a:avLst/>
          </a:prstGeom>
          <a:noFill/>
          <a:ln>
            <a:noFill/>
          </a:ln>
        </p:spPr>
        <p:txBody>
          <a:bodyPr spcFirstLastPara="1" wrap="square" lIns="91425" tIns="45700" rIns="91425" bIns="45700" anchor="t" anchorCtr="0">
            <a:noAutofit/>
          </a:bodyPr>
          <a:lstStyle/>
          <a:p>
            <a:pPr marL="457200" marR="0" lvl="0" indent="0" algn="ctr" rtl="0">
              <a:lnSpc>
                <a:spcPct val="90000"/>
              </a:lnSpc>
              <a:spcBef>
                <a:spcPts val="0"/>
              </a:spcBef>
              <a:spcAft>
                <a:spcPts val="0"/>
              </a:spcAft>
              <a:buNone/>
            </a:pPr>
            <a:r>
              <a:rPr lang="it-IT" sz="2500">
                <a:solidFill>
                  <a:schemeClr val="dk1"/>
                </a:solidFill>
                <a:latin typeface="Calibri"/>
                <a:ea typeface="Calibri"/>
                <a:cs typeface="Calibri"/>
                <a:sym typeface="Calibri"/>
              </a:rPr>
              <a:t>The course is characterized by specific technical-economic training related to the areas of economics, business administration, marketing and civil and tax regulations.  It provides a solid foundation for dealing with the world of work. It allows access to any university faculty.</a:t>
            </a:r>
            <a:endParaRPr sz="25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6" name="Google Shape;256;p10"/>
          <p:cNvPicPr preferRelativeResize="0"/>
          <p:nvPr/>
        </p:nvPicPr>
        <p:blipFill rotWithShape="1">
          <a:blip r:embed="rId3">
            <a:alphaModFix/>
          </a:blip>
          <a:srcRect t="6429" b="5193"/>
          <a:stretch/>
        </p:blipFill>
        <p:spPr>
          <a:xfrm>
            <a:off x="1" y="10"/>
            <a:ext cx="9669642" cy="6857990"/>
          </a:xfrm>
          <a:prstGeom prst="rect">
            <a:avLst/>
          </a:prstGeom>
          <a:noFill/>
          <a:ln>
            <a:noFill/>
          </a:ln>
        </p:spPr>
      </p:pic>
      <p:sp>
        <p:nvSpPr>
          <p:cNvPr id="257" name="Google Shape;257;p10"/>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0"/>
          <p:cNvSpPr txBox="1"/>
          <p:nvPr/>
        </p:nvSpPr>
        <p:spPr>
          <a:xfrm>
            <a:off x="8193960" y="1799476"/>
            <a:ext cx="3822300" cy="3742800"/>
          </a:xfrm>
          <a:prstGeom prst="rect">
            <a:avLst/>
          </a:prstGeom>
          <a:noFill/>
          <a:ln>
            <a:noFill/>
          </a:ln>
        </p:spPr>
        <p:txBody>
          <a:bodyPr spcFirstLastPara="1" wrap="square" lIns="91425" tIns="45700" rIns="91425" bIns="45700" anchor="t" anchorCtr="0">
            <a:noAutofit/>
          </a:bodyPr>
          <a:lstStyle/>
          <a:p>
            <a:pPr marL="457200" marR="0" lvl="0" indent="0" algn="ctr" rtl="0">
              <a:lnSpc>
                <a:spcPct val="80000"/>
              </a:lnSpc>
              <a:spcBef>
                <a:spcPts val="0"/>
              </a:spcBef>
              <a:spcAft>
                <a:spcPts val="0"/>
              </a:spcAft>
              <a:buNone/>
            </a:pPr>
            <a:r>
              <a:rPr lang="it-IT" sz="2300">
                <a:solidFill>
                  <a:schemeClr val="dk1"/>
                </a:solidFill>
                <a:latin typeface="Calibri"/>
                <a:ea typeface="Calibri"/>
                <a:cs typeface="Calibri"/>
                <a:sym typeface="Calibri"/>
              </a:rPr>
              <a:t>He course, through a decisive computer cut on a technical-scientific basis, provides students with the skills and knowledge necessary to design and organize products and services in the economic sector, with the help of computer applications. The choice of this address offers more employment opportunities and allows access to any university faculty.</a:t>
            </a:r>
            <a:endParaRPr sz="1700"/>
          </a:p>
        </p:txBody>
      </p:sp>
      <p:sp>
        <p:nvSpPr>
          <p:cNvPr id="259" name="Google Shape;259;p10"/>
          <p:cNvSpPr txBox="1"/>
          <p:nvPr/>
        </p:nvSpPr>
        <p:spPr>
          <a:xfrm>
            <a:off x="8588982" y="223708"/>
            <a:ext cx="32088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i="1">
                <a:solidFill>
                  <a:schemeClr val="dk1"/>
                </a:solidFill>
                <a:latin typeface="Calibri"/>
                <a:ea typeface="Calibri"/>
                <a:cs typeface="Calibri"/>
                <a:sym typeface="Calibri"/>
              </a:rPr>
              <a:t>Istituto tecnico settore economia finanza e marketing</a:t>
            </a:r>
            <a:endParaRPr sz="2800" b="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1"/>
          <p:cNvPicPr preferRelativeResize="0"/>
          <p:nvPr/>
        </p:nvPicPr>
        <p:blipFill>
          <a:blip r:embed="rId3">
            <a:alphaModFix/>
          </a:blip>
          <a:stretch>
            <a:fillRect/>
          </a:stretch>
        </p:blipFill>
        <p:spPr>
          <a:xfrm>
            <a:off x="1191550" y="445250"/>
            <a:ext cx="4770050" cy="3578776"/>
          </a:xfrm>
          <a:prstGeom prst="rect">
            <a:avLst/>
          </a:prstGeom>
          <a:noFill/>
          <a:ln>
            <a:noFill/>
          </a:ln>
        </p:spPr>
      </p:pic>
      <p:pic>
        <p:nvPicPr>
          <p:cNvPr id="265" name="Google Shape;265;p11"/>
          <p:cNvPicPr preferRelativeResize="0"/>
          <p:nvPr/>
        </p:nvPicPr>
        <p:blipFill>
          <a:blip r:embed="rId4">
            <a:alphaModFix/>
          </a:blip>
          <a:stretch>
            <a:fillRect/>
          </a:stretch>
        </p:blipFill>
        <p:spPr>
          <a:xfrm>
            <a:off x="6892050" y="3551800"/>
            <a:ext cx="4591301" cy="3770125"/>
          </a:xfrm>
          <a:prstGeom prst="rect">
            <a:avLst/>
          </a:prstGeom>
          <a:noFill/>
          <a:ln>
            <a:noFill/>
          </a:ln>
        </p:spPr>
      </p:pic>
      <p:pic>
        <p:nvPicPr>
          <p:cNvPr id="266" name="Google Shape;266;p11"/>
          <p:cNvPicPr preferRelativeResize="0"/>
          <p:nvPr/>
        </p:nvPicPr>
        <p:blipFill>
          <a:blip r:embed="rId5">
            <a:alphaModFix/>
          </a:blip>
          <a:stretch>
            <a:fillRect/>
          </a:stretch>
        </p:blipFill>
        <p:spPr>
          <a:xfrm>
            <a:off x="6833200" y="290375"/>
            <a:ext cx="3905651" cy="2930249"/>
          </a:xfrm>
          <a:prstGeom prst="rect">
            <a:avLst/>
          </a:prstGeom>
          <a:noFill/>
          <a:ln>
            <a:noFill/>
          </a:ln>
        </p:spPr>
      </p:pic>
      <p:pic>
        <p:nvPicPr>
          <p:cNvPr id="267" name="Google Shape;267;p11"/>
          <p:cNvPicPr preferRelativeResize="0"/>
          <p:nvPr/>
        </p:nvPicPr>
        <p:blipFill>
          <a:blip r:embed="rId6">
            <a:alphaModFix/>
          </a:blip>
          <a:stretch>
            <a:fillRect/>
          </a:stretch>
        </p:blipFill>
        <p:spPr>
          <a:xfrm>
            <a:off x="4284175" y="4416200"/>
            <a:ext cx="1831350" cy="2441800"/>
          </a:xfrm>
          <a:prstGeom prst="rect">
            <a:avLst/>
          </a:prstGeom>
          <a:noFill/>
          <a:ln>
            <a:noFill/>
          </a:ln>
        </p:spPr>
      </p:pic>
      <p:pic>
        <p:nvPicPr>
          <p:cNvPr id="268" name="Google Shape;268;p11"/>
          <p:cNvPicPr preferRelativeResize="0"/>
          <p:nvPr/>
        </p:nvPicPr>
        <p:blipFill>
          <a:blip r:embed="rId7">
            <a:alphaModFix/>
          </a:blip>
          <a:stretch>
            <a:fillRect/>
          </a:stretch>
        </p:blipFill>
        <p:spPr>
          <a:xfrm>
            <a:off x="287125" y="4211875"/>
            <a:ext cx="3220525" cy="2646126"/>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Words>
  <Application>Microsoft Macintosh PowerPoint</Application>
  <PresentationFormat>Widescreen</PresentationFormat>
  <Paragraphs>25</Paragraphs>
  <Slides>10</Slides>
  <Notes>10</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10</vt:i4>
      </vt:variant>
    </vt:vector>
  </HeadingPairs>
  <TitlesOfParts>
    <vt:vector size="16" baseType="lpstr">
      <vt:lpstr>Calibri</vt:lpstr>
      <vt:lpstr>Arial</vt:lpstr>
      <vt:lpstr>Miriam</vt:lpstr>
      <vt:lpstr>Algerian</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Vincenza lipari</dc:creator>
  <cp:lastModifiedBy>Vincenza lipari</cp:lastModifiedBy>
  <cp:revision>2</cp:revision>
  <dcterms:created xsi:type="dcterms:W3CDTF">2018-11-20T22:16:45Z</dcterms:created>
  <dcterms:modified xsi:type="dcterms:W3CDTF">2023-12-12T16:56:25Z</dcterms:modified>
</cp:coreProperties>
</file>