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66" r:id="rId2"/>
    <p:sldId id="265" r:id="rId3"/>
    <p:sldId id="257" r:id="rId4"/>
    <p:sldId id="258" r:id="rId5"/>
    <p:sldId id="259" r:id="rId6"/>
    <p:sldId id="260" r:id="rId7"/>
    <p:sldId id="261" r:id="rId8"/>
    <p:sldId id="262" r:id="rId9"/>
    <p:sldId id="263" r:id="rId10"/>
    <p:sldId id="264"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5"/>
  </p:normalViewPr>
  <p:slideViewPr>
    <p:cSldViewPr snapToGrid="0">
      <p:cViewPr varScale="1">
        <p:scale>
          <a:sx n="125" d="100"/>
          <a:sy n="125" d="100"/>
        </p:scale>
        <p:origin x="70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0493122d4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0493122d4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526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0493122d43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0493122d4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0493122d4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0493122d4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0493122d4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0493122d4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0493122d43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0493122d43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04f7dbba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04f7dbba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04f7dbbac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04f7dbbac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04f7dbbac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04f7dbbac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04f7dbbac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04f7dbbac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57070D-6F80-724F-823D-9DF7F226373C}"/>
              </a:ext>
            </a:extLst>
          </p:cNvPr>
          <p:cNvSpPr>
            <a:spLocks noGrp="1"/>
          </p:cNvSpPr>
          <p:nvPr>
            <p:ph type="body" idx="1"/>
          </p:nvPr>
        </p:nvSpPr>
        <p:spPr>
          <a:xfrm>
            <a:off x="1043220" y="491694"/>
            <a:ext cx="7298140" cy="1322675"/>
          </a:xfrm>
        </p:spPr>
        <p:txBody>
          <a:bodyPr>
            <a:normAutofit fontScale="77500" lnSpcReduction="20000"/>
          </a:bodyPr>
          <a:lstStyle/>
          <a:p>
            <a:pPr algn="ctr" latinLnBrk="1"/>
            <a:r>
              <a:rPr lang="en-US" sz="3100" b="1" kern="100" dirty="0">
                <a:effectLst/>
                <a:latin typeface="Times New Roman" panose="02020603050405020304" pitchFamily="18" charset="0"/>
                <a:ea typeface="Tahoma" panose="020B0604030504040204" pitchFamily="34" charset="0"/>
                <a:cs typeface="Times New Roman" panose="02020603050405020304" pitchFamily="18" charset="0"/>
              </a:rPr>
              <a:t>“Developing Flexibility for a Future Labor Market”</a:t>
            </a:r>
            <a:endParaRPr lang="it-IT" sz="3100" kern="100" dirty="0">
              <a:effectLst/>
              <a:latin typeface="Tahoma" panose="020B0604030504040204" pitchFamily="34" charset="0"/>
              <a:ea typeface="Tahoma" panose="020B0604030504040204" pitchFamily="34" charset="0"/>
              <a:cs typeface="Times New Roman" panose="02020603050405020304" pitchFamily="18" charset="0"/>
            </a:endParaRPr>
          </a:p>
          <a:p>
            <a:pPr algn="ctr" latinLnBrk="1"/>
            <a:r>
              <a:rPr lang="it-IT" sz="2800" kern="100" dirty="0">
                <a:effectLst/>
                <a:latin typeface="Times New Roman" panose="02020603050405020304" pitchFamily="18" charset="0"/>
                <a:ea typeface="Tahoma" panose="020B0604030504040204" pitchFamily="34" charset="0"/>
                <a:cs typeface="Times New Roman" panose="02020603050405020304" pitchFamily="18" charset="0"/>
              </a:rPr>
              <a:t>Code 2021-1-IT02-KA210-SCH-000027275</a:t>
            </a:r>
            <a:endParaRPr lang="it-IT" sz="2800" kern="100" dirty="0">
              <a:effectLst/>
              <a:latin typeface="Tahoma" panose="020B0604030504040204" pitchFamily="34" charset="0"/>
              <a:ea typeface="Tahoma" panose="020B0604030504040204" pitchFamily="34" charset="0"/>
              <a:cs typeface="Times New Roman" panose="02020603050405020304" pitchFamily="18" charset="0"/>
            </a:endParaRPr>
          </a:p>
          <a:p>
            <a:pPr marL="609600" algn="ctr" latinLnBrk="0"/>
            <a:r>
              <a:rPr lang="it-IT"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2800" kern="100" dirty="0">
              <a:effectLst/>
              <a:latin typeface="Tahoma" panose="020B0604030504040204" pitchFamily="34" charset="0"/>
              <a:ea typeface="Tahoma" panose="020B0604030504040204" pitchFamily="34" charset="0"/>
              <a:cs typeface="Times New Roman" panose="02020603050405020304" pitchFamily="18" charset="0"/>
            </a:endParaRPr>
          </a:p>
          <a:p>
            <a:endParaRPr lang="it-IT" dirty="0"/>
          </a:p>
        </p:txBody>
      </p:sp>
      <p:pic>
        <p:nvPicPr>
          <p:cNvPr id="4" name="Google Shape;56;p13">
            <a:extLst>
              <a:ext uri="{FF2B5EF4-FFF2-40B4-BE49-F238E27FC236}">
                <a16:creationId xmlns:a16="http://schemas.microsoft.com/office/drawing/2014/main" id="{A54B9CEB-9D83-4647-A074-44A306517747}"/>
              </a:ext>
            </a:extLst>
          </p:cNvPr>
          <p:cNvPicPr preferRelativeResize="0"/>
          <p:nvPr/>
        </p:nvPicPr>
        <p:blipFill>
          <a:blip r:embed="rId2">
            <a:alphaModFix/>
          </a:blip>
          <a:stretch>
            <a:fillRect/>
          </a:stretch>
        </p:blipFill>
        <p:spPr>
          <a:xfrm>
            <a:off x="6710975" y="2692400"/>
            <a:ext cx="1955505" cy="1191720"/>
          </a:xfrm>
          <a:prstGeom prst="rect">
            <a:avLst/>
          </a:prstGeom>
          <a:noFill/>
          <a:ln>
            <a:noFill/>
          </a:ln>
        </p:spPr>
      </p:pic>
      <p:pic>
        <p:nvPicPr>
          <p:cNvPr id="2050" name="Picture 2" descr="Talamex Belgio">
            <a:extLst>
              <a:ext uri="{FF2B5EF4-FFF2-40B4-BE49-F238E27FC236}">
                <a16:creationId xmlns:a16="http://schemas.microsoft.com/office/drawing/2014/main" id="{F80FAD3D-7E41-EF41-93C1-79AF7E8E6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2217276"/>
            <a:ext cx="1849120" cy="16668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41C7130-68CA-1A4B-A969-675DEFC81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400" y="3329132"/>
            <a:ext cx="2004060" cy="20040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ogetti PNRR – Comunicazione | Europa | Provincia autonoma di Bolzano -  Alto Adige">
            <a:extLst>
              <a:ext uri="{FF2B5EF4-FFF2-40B4-BE49-F238E27FC236}">
                <a16:creationId xmlns:a16="http://schemas.microsoft.com/office/drawing/2014/main" id="{68B747D1-B931-B246-8A74-2D42361545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880" y="4651806"/>
            <a:ext cx="1753320" cy="4076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nione-europea-flag-bandiera-logo-png - UNIVERSITA' UPSN">
            <a:extLst>
              <a:ext uri="{FF2B5EF4-FFF2-40B4-BE49-F238E27FC236}">
                <a16:creationId xmlns:a16="http://schemas.microsoft.com/office/drawing/2014/main" id="{28A2FEA5-F76C-F444-84CC-734FFA2FAF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927" y="1878560"/>
            <a:ext cx="2064533"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295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12"/>
        <p:cNvGrpSpPr/>
        <p:nvPr/>
      </p:nvGrpSpPr>
      <p:grpSpPr>
        <a:xfrm>
          <a:off x="0" y="0"/>
          <a:ext cx="0" cy="0"/>
          <a:chOff x="0" y="0"/>
          <a:chExt cx="0" cy="0"/>
        </a:xfrm>
      </p:grpSpPr>
      <p:sp>
        <p:nvSpPr>
          <p:cNvPr id="113" name="Google Shape;113;p21"/>
          <p:cNvSpPr txBox="1">
            <a:spLocks noGrp="1"/>
          </p:cNvSpPr>
          <p:nvPr>
            <p:ph type="ctrTitle"/>
          </p:nvPr>
        </p:nvSpPr>
        <p:spPr>
          <a:xfrm>
            <a:off x="3115950" y="1296125"/>
            <a:ext cx="2912100" cy="3174600"/>
          </a:xfrm>
          <a:prstGeom prst="rect">
            <a:avLst/>
          </a:prstGeom>
        </p:spPr>
        <p:txBody>
          <a:bodyPr spcFirstLastPara="1" wrap="square" lIns="91425" tIns="91425" rIns="91425" bIns="91425" anchor="b" anchorCtr="0">
            <a:normAutofit/>
          </a:bodyPr>
          <a:lstStyle/>
          <a:p>
            <a:pPr marL="0" marR="38100" lvl="0" indent="0" algn="l" rtl="0">
              <a:lnSpc>
                <a:spcPct val="128571"/>
              </a:lnSpc>
              <a:spcBef>
                <a:spcPts val="0"/>
              </a:spcBef>
              <a:spcAft>
                <a:spcPts val="0"/>
              </a:spcAft>
              <a:buNone/>
            </a:pPr>
            <a:r>
              <a:rPr lang="it" sz="2433" b="1">
                <a:solidFill>
                  <a:srgbClr val="FF0000"/>
                </a:solidFill>
              </a:rPr>
              <a:t>      Realized by:</a:t>
            </a:r>
            <a:endParaRPr sz="2433" b="1">
              <a:solidFill>
                <a:srgbClr val="FF0000"/>
              </a:solidFill>
            </a:endParaRPr>
          </a:p>
          <a:p>
            <a:pPr marL="0" marR="38100" lvl="0" indent="0" algn="l" rtl="0">
              <a:lnSpc>
                <a:spcPct val="128571"/>
              </a:lnSpc>
              <a:spcBef>
                <a:spcPts val="0"/>
              </a:spcBef>
              <a:spcAft>
                <a:spcPts val="0"/>
              </a:spcAft>
              <a:buNone/>
            </a:pPr>
            <a:endParaRPr sz="2433" b="1">
              <a:solidFill>
                <a:srgbClr val="FF0000"/>
              </a:solidFill>
            </a:endParaRPr>
          </a:p>
          <a:p>
            <a:pPr marL="457200" marR="38100" lvl="0" indent="-348615" algn="l" rtl="0">
              <a:lnSpc>
                <a:spcPct val="128571"/>
              </a:lnSpc>
              <a:spcBef>
                <a:spcPts val="0"/>
              </a:spcBef>
              <a:spcAft>
                <a:spcPts val="0"/>
              </a:spcAft>
              <a:buClr>
                <a:srgbClr val="202124"/>
              </a:buClr>
              <a:buSzPct val="100000"/>
              <a:buChar char="●"/>
            </a:pPr>
            <a:r>
              <a:rPr lang="it" sz="2100">
                <a:solidFill>
                  <a:srgbClr val="202124"/>
                </a:solidFill>
              </a:rPr>
              <a:t>Cinquino Amelia</a:t>
            </a:r>
            <a:endParaRPr sz="2100">
              <a:solidFill>
                <a:srgbClr val="202124"/>
              </a:solidFill>
            </a:endParaRPr>
          </a:p>
          <a:p>
            <a:pPr marL="457200" marR="38100" lvl="0" indent="-348615" algn="l" rtl="0">
              <a:lnSpc>
                <a:spcPct val="128571"/>
              </a:lnSpc>
              <a:spcBef>
                <a:spcPts val="0"/>
              </a:spcBef>
              <a:spcAft>
                <a:spcPts val="0"/>
              </a:spcAft>
              <a:buClr>
                <a:srgbClr val="202124"/>
              </a:buClr>
              <a:buSzPct val="100000"/>
              <a:buChar char="●"/>
            </a:pPr>
            <a:r>
              <a:rPr lang="it" sz="2100">
                <a:solidFill>
                  <a:srgbClr val="202124"/>
                </a:solidFill>
              </a:rPr>
              <a:t>Renda Isabella</a:t>
            </a:r>
            <a:endParaRPr sz="2100">
              <a:solidFill>
                <a:srgbClr val="202124"/>
              </a:solidFill>
            </a:endParaRPr>
          </a:p>
          <a:p>
            <a:pPr marL="457200" marR="38100" lvl="0" indent="-348615" algn="l" rtl="0">
              <a:lnSpc>
                <a:spcPct val="128571"/>
              </a:lnSpc>
              <a:spcBef>
                <a:spcPts val="0"/>
              </a:spcBef>
              <a:spcAft>
                <a:spcPts val="0"/>
              </a:spcAft>
              <a:buClr>
                <a:srgbClr val="202124"/>
              </a:buClr>
              <a:buSzPct val="100000"/>
              <a:buChar char="●"/>
            </a:pPr>
            <a:r>
              <a:rPr lang="it" sz="2100">
                <a:solidFill>
                  <a:srgbClr val="202124"/>
                </a:solidFill>
              </a:rPr>
              <a:t>Angelo Salvatore</a:t>
            </a:r>
            <a:endParaRPr sz="2100">
              <a:solidFill>
                <a:srgbClr val="202124"/>
              </a:solidFill>
            </a:endParaRPr>
          </a:p>
          <a:p>
            <a:pPr marL="457200" marR="38100" lvl="0" indent="-348615" algn="l" rtl="0">
              <a:lnSpc>
                <a:spcPct val="128571"/>
              </a:lnSpc>
              <a:spcBef>
                <a:spcPts val="0"/>
              </a:spcBef>
              <a:spcAft>
                <a:spcPts val="0"/>
              </a:spcAft>
              <a:buClr>
                <a:srgbClr val="202124"/>
              </a:buClr>
              <a:buSzPct val="100000"/>
              <a:buChar char="●"/>
            </a:pPr>
            <a:r>
              <a:rPr lang="it" sz="2100">
                <a:solidFill>
                  <a:srgbClr val="202124"/>
                </a:solidFill>
              </a:rPr>
              <a:t>Scovazzo Mimmo</a:t>
            </a:r>
            <a:endParaRPr sz="2100">
              <a:solidFill>
                <a:srgbClr val="202124"/>
              </a:solidFill>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70400" y="313775"/>
            <a:ext cx="8419800" cy="90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endParaRPr sz="2800" dirty="0">
              <a:solidFill>
                <a:srgbClr val="FF0000"/>
              </a:solidFill>
            </a:endParaRPr>
          </a:p>
          <a:p>
            <a:pPr marL="152400" marR="190500" lvl="0" indent="0" algn="ctr" rtl="0">
              <a:lnSpc>
                <a:spcPct val="128571"/>
              </a:lnSpc>
              <a:spcBef>
                <a:spcPts val="0"/>
              </a:spcBef>
              <a:spcAft>
                <a:spcPts val="0"/>
              </a:spcAft>
              <a:buClr>
                <a:schemeClr val="dk1"/>
              </a:buClr>
              <a:buSzPts val="1100"/>
              <a:buFont typeface="Arial"/>
              <a:buNone/>
            </a:pPr>
            <a:r>
              <a:rPr lang="it" sz="2800" dirty="0">
                <a:solidFill>
                  <a:srgbClr val="FF0000"/>
                </a:solidFill>
              </a:rPr>
              <a:t>The work in Italy</a:t>
            </a:r>
            <a:endParaRPr sz="2800" dirty="0">
              <a:solidFill>
                <a:srgbClr val="FF0000"/>
              </a:solidFill>
            </a:endParaRPr>
          </a:p>
          <a:p>
            <a:pPr marL="0" lvl="0" indent="0" algn="ctr" rtl="0">
              <a:spcBef>
                <a:spcPts val="0"/>
              </a:spcBef>
              <a:spcAft>
                <a:spcPts val="0"/>
              </a:spcAft>
              <a:buSzPts val="990"/>
              <a:buNone/>
            </a:pPr>
            <a:endParaRPr sz="2800" dirty="0">
              <a:solidFill>
                <a:srgbClr val="FF0000"/>
              </a:solidFill>
            </a:endParaRPr>
          </a:p>
        </p:txBody>
      </p:sp>
      <p:sp>
        <p:nvSpPr>
          <p:cNvPr id="55" name="Google Shape;55;p13"/>
          <p:cNvSpPr txBox="1">
            <a:spLocks noGrp="1"/>
          </p:cNvSpPr>
          <p:nvPr>
            <p:ph type="subTitle" idx="1"/>
          </p:nvPr>
        </p:nvSpPr>
        <p:spPr>
          <a:xfrm>
            <a:off x="513400" y="728375"/>
            <a:ext cx="8520600" cy="3126300"/>
          </a:xfrm>
          <a:prstGeom prst="rect">
            <a:avLst/>
          </a:prstGeom>
        </p:spPr>
        <p:txBody>
          <a:bodyPr spcFirstLastPara="1" wrap="square" lIns="91425" tIns="91425" rIns="91425" bIns="91425" anchor="t" anchorCtr="0">
            <a:normAutofit/>
          </a:bodyPr>
          <a:lstStyle/>
          <a:p>
            <a:pPr marL="0" marR="38100" lvl="0" indent="0" algn="l" rtl="0">
              <a:lnSpc>
                <a:spcPct val="128571"/>
              </a:lnSpc>
              <a:spcBef>
                <a:spcPts val="0"/>
              </a:spcBef>
              <a:spcAft>
                <a:spcPts val="0"/>
              </a:spcAft>
              <a:buClr>
                <a:schemeClr val="dk1"/>
              </a:buClr>
              <a:buSzPts val="1100"/>
              <a:buFont typeface="Arial"/>
              <a:buNone/>
            </a:pPr>
            <a:r>
              <a:rPr lang="it" sz="2100" dirty="0">
                <a:solidFill>
                  <a:srgbClr val="202124"/>
                </a:solidFill>
              </a:rPr>
              <a:t>The Constitution states that work "is a right which consists in carrying out, according to one's possibilities and choice, an activity or function which contributes to the material or spiritual progress of society". The first paragraph of art. 1 of the Constitution states: "Italy is a democratic republic founded on work".</a:t>
            </a:r>
            <a:endParaRPr sz="2100" dirty="0">
              <a:solidFill>
                <a:srgbClr val="202124"/>
              </a:solidFill>
            </a:endParaRPr>
          </a:p>
          <a:p>
            <a:pPr marL="0" lvl="0" indent="0" algn="ctr" rtl="0">
              <a:spcBef>
                <a:spcPts val="0"/>
              </a:spcBef>
              <a:spcAft>
                <a:spcPts val="0"/>
              </a:spcAft>
              <a:buNone/>
            </a:pPr>
            <a:endParaRPr sz="1400" dirty="0">
              <a:solidFill>
                <a:srgbClr val="202124"/>
              </a:solidFill>
              <a:highlight>
                <a:srgbClr val="FFFFFF"/>
              </a:highlight>
            </a:endParaRPr>
          </a:p>
        </p:txBody>
      </p:sp>
      <p:pic>
        <p:nvPicPr>
          <p:cNvPr id="56" name="Google Shape;56;p13"/>
          <p:cNvPicPr preferRelativeResize="0"/>
          <p:nvPr/>
        </p:nvPicPr>
        <p:blipFill>
          <a:blip r:embed="rId3">
            <a:alphaModFix/>
          </a:blip>
          <a:stretch>
            <a:fillRect/>
          </a:stretch>
        </p:blipFill>
        <p:spPr>
          <a:xfrm>
            <a:off x="2900975" y="3011300"/>
            <a:ext cx="3158650" cy="1919300"/>
          </a:xfrm>
          <a:prstGeom prst="rect">
            <a:avLst/>
          </a:prstGeom>
          <a:noFill/>
          <a:ln>
            <a:noFill/>
          </a:ln>
        </p:spPr>
      </p:pic>
    </p:spTree>
    <p:extLst>
      <p:ext uri="{BB962C8B-B14F-4D97-AF65-F5344CB8AC3E}">
        <p14:creationId xmlns:p14="http://schemas.microsoft.com/office/powerpoint/2010/main" val="114853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lin ang="5400012" scaled="0"/>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50950" y="153675"/>
            <a:ext cx="8520600" cy="910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endParaRPr>
              <a:solidFill>
                <a:srgbClr val="FF0000"/>
              </a:solidFill>
            </a:endParaRPr>
          </a:p>
          <a:p>
            <a:pPr marL="0" lvl="0" indent="0" algn="ctr" rtl="0">
              <a:spcBef>
                <a:spcPts val="0"/>
              </a:spcBef>
              <a:spcAft>
                <a:spcPts val="0"/>
              </a:spcAft>
              <a:buClr>
                <a:schemeClr val="dk1"/>
              </a:buClr>
              <a:buSzPct val="33110"/>
              <a:buFont typeface="Arial"/>
              <a:buNone/>
            </a:pPr>
            <a:r>
              <a:rPr lang="it" sz="3322">
                <a:solidFill>
                  <a:srgbClr val="FF0000"/>
                </a:solidFill>
              </a:rPr>
              <a:t>Percentage of work in Italy</a:t>
            </a:r>
            <a:endParaRPr sz="3322">
              <a:solidFill>
                <a:srgbClr val="FF0000"/>
              </a:solidFill>
            </a:endParaRPr>
          </a:p>
          <a:p>
            <a:pPr marL="0" lvl="0" indent="0" algn="ctr" rtl="0">
              <a:spcBef>
                <a:spcPts val="0"/>
              </a:spcBef>
              <a:spcAft>
                <a:spcPts val="0"/>
              </a:spcAft>
              <a:buNone/>
            </a:pPr>
            <a:endParaRPr>
              <a:solidFill>
                <a:srgbClr val="FF0000"/>
              </a:solidFill>
            </a:endParaRPr>
          </a:p>
        </p:txBody>
      </p:sp>
      <p:sp>
        <p:nvSpPr>
          <p:cNvPr id="62" name="Google Shape;62;p14"/>
          <p:cNvSpPr txBox="1">
            <a:spLocks noGrp="1"/>
          </p:cNvSpPr>
          <p:nvPr>
            <p:ph type="body" idx="1"/>
          </p:nvPr>
        </p:nvSpPr>
        <p:spPr>
          <a:xfrm>
            <a:off x="311700" y="11860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it" sz="1700">
                <a:solidFill>
                  <a:srgbClr val="202124"/>
                </a:solidFill>
              </a:rPr>
              <a:t>Compared to March 2021, the growth in the number of employed persons is equal to 804,000 units and in over half of the cases it concerns temporary employees, whose estimate reaches 3,150,000 (the highest value since 1977). The employment rate stands at 59.9% (record since the beginning of historical series).</a:t>
            </a:r>
            <a:endParaRPr sz="2300"/>
          </a:p>
        </p:txBody>
      </p:sp>
      <p:pic>
        <p:nvPicPr>
          <p:cNvPr id="63" name="Google Shape;63;p14"/>
          <p:cNvPicPr preferRelativeResize="0"/>
          <p:nvPr/>
        </p:nvPicPr>
        <p:blipFill>
          <a:blip r:embed="rId3">
            <a:alphaModFix/>
          </a:blip>
          <a:stretch>
            <a:fillRect/>
          </a:stretch>
        </p:blipFill>
        <p:spPr>
          <a:xfrm>
            <a:off x="2212325" y="2762474"/>
            <a:ext cx="4719351" cy="1957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path path="circle">
            <a:fillToRect l="50000" t="50000" r="50000" b="50000"/>
          </a:path>
          <a:tileRect/>
        </a:gra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311700" y="649925"/>
            <a:ext cx="8520600" cy="86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endParaRPr sz="1700">
              <a:solidFill>
                <a:srgbClr val="FF0000"/>
              </a:solidFill>
              <a:highlight>
                <a:srgbClr val="FFFFFF"/>
              </a:highlight>
            </a:endParaRPr>
          </a:p>
          <a:p>
            <a:pPr marL="0" lvl="0" indent="0" algn="ctr" rtl="0">
              <a:spcBef>
                <a:spcPts val="0"/>
              </a:spcBef>
              <a:spcAft>
                <a:spcPts val="0"/>
              </a:spcAft>
              <a:buClr>
                <a:schemeClr val="dk1"/>
              </a:buClr>
              <a:buSzPts val="1100"/>
              <a:buFont typeface="Arial"/>
              <a:buNone/>
            </a:pPr>
            <a:r>
              <a:rPr lang="it" sz="2100">
                <a:solidFill>
                  <a:srgbClr val="FF0000"/>
                </a:solidFill>
              </a:rPr>
              <a:t>UNEMPLOYMENT IN ITALY, DECEMBER 2022 DATA</a:t>
            </a:r>
            <a:endParaRPr sz="2100">
              <a:solidFill>
                <a:srgbClr val="FF0000"/>
              </a:solidFill>
            </a:endParaRPr>
          </a:p>
          <a:p>
            <a:pPr marL="0" lvl="0" indent="0" algn="ctr" rtl="0">
              <a:spcBef>
                <a:spcPts val="0"/>
              </a:spcBef>
              <a:spcAft>
                <a:spcPts val="0"/>
              </a:spcAft>
              <a:buSzPts val="990"/>
              <a:buNone/>
            </a:pPr>
            <a:endParaRPr sz="1700">
              <a:solidFill>
                <a:srgbClr val="FF0000"/>
              </a:solidFill>
              <a:highlight>
                <a:srgbClr val="FFFFFF"/>
              </a:highlight>
            </a:endParaRPr>
          </a:p>
        </p:txBody>
      </p:sp>
      <p:sp>
        <p:nvSpPr>
          <p:cNvPr id="69" name="Google Shape;69;p15"/>
          <p:cNvSpPr txBox="1">
            <a:spLocks noGrp="1"/>
          </p:cNvSpPr>
          <p:nvPr>
            <p:ph type="subTitle" idx="1"/>
          </p:nvPr>
        </p:nvSpPr>
        <p:spPr>
          <a:xfrm>
            <a:off x="121175" y="1243850"/>
            <a:ext cx="8520600" cy="2431800"/>
          </a:xfrm>
          <a:prstGeom prst="rect">
            <a:avLst/>
          </a:prstGeom>
        </p:spPr>
        <p:txBody>
          <a:bodyPr spcFirstLastPara="1" wrap="square" lIns="91425" tIns="91425" rIns="91425" bIns="91425" anchor="t" anchorCtr="0">
            <a:normAutofit/>
          </a:bodyPr>
          <a:lstStyle/>
          <a:p>
            <a:pPr marL="0" lvl="0" indent="0" algn="l" rtl="0">
              <a:lnSpc>
                <a:spcPct val="134000"/>
              </a:lnSpc>
              <a:spcBef>
                <a:spcPts val="0"/>
              </a:spcBef>
              <a:spcAft>
                <a:spcPts val="0"/>
              </a:spcAft>
              <a:buClr>
                <a:schemeClr val="dk1"/>
              </a:buClr>
              <a:buSzPts val="1100"/>
              <a:buFont typeface="Arial"/>
              <a:buNone/>
            </a:pPr>
            <a:r>
              <a:rPr lang="it" sz="1700">
                <a:solidFill>
                  <a:srgbClr val="202124"/>
                </a:solidFill>
              </a:rPr>
              <a:t>The total unemployment rate is stable at 7.8%, the youth rate drops to 23% (-0.6 points). The increase in the number of inactive people between the ages of 15 and 64 (+0.4%, equal to +49,000 units) involves men, women and those aged at least 35. The inactivity rate rises to 34.5% (+0.1 points).</a:t>
            </a:r>
            <a:endParaRPr sz="1200">
              <a:solidFill>
                <a:srgbClr val="70757A"/>
              </a:solidFill>
            </a:endParaRPr>
          </a:p>
          <a:p>
            <a:pPr marL="0" lvl="0" indent="0" algn="l" rtl="0">
              <a:lnSpc>
                <a:spcPct val="115000"/>
              </a:lnSpc>
              <a:spcBef>
                <a:spcPts val="0"/>
              </a:spcBef>
              <a:spcAft>
                <a:spcPts val="0"/>
              </a:spcAft>
              <a:buNone/>
            </a:pPr>
            <a:endParaRPr sz="3100"/>
          </a:p>
        </p:txBody>
      </p:sp>
      <p:pic>
        <p:nvPicPr>
          <p:cNvPr id="70" name="Google Shape;70;p15"/>
          <p:cNvPicPr preferRelativeResize="0"/>
          <p:nvPr/>
        </p:nvPicPr>
        <p:blipFill>
          <a:blip r:embed="rId3">
            <a:alphaModFix/>
          </a:blip>
          <a:stretch>
            <a:fillRect/>
          </a:stretch>
        </p:blipFill>
        <p:spPr>
          <a:xfrm>
            <a:off x="1990450" y="2854150"/>
            <a:ext cx="5252751" cy="2059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452850" y="238600"/>
            <a:ext cx="8238300" cy="10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endParaRPr sz="2788" dirty="0">
              <a:solidFill>
                <a:srgbClr val="FF0000"/>
              </a:solidFill>
            </a:endParaRPr>
          </a:p>
          <a:p>
            <a:pPr marL="0" lvl="0" indent="0" algn="ctr" rtl="0">
              <a:spcBef>
                <a:spcPts val="0"/>
              </a:spcBef>
              <a:spcAft>
                <a:spcPts val="0"/>
              </a:spcAft>
              <a:buClr>
                <a:schemeClr val="dk1"/>
              </a:buClr>
              <a:buSzPts val="1100"/>
              <a:buFont typeface="Arial"/>
              <a:buNone/>
            </a:pPr>
            <a:r>
              <a:rPr lang="it" sz="2700" dirty="0">
                <a:solidFill>
                  <a:srgbClr val="FF0000"/>
                </a:solidFill>
              </a:rPr>
              <a:t>Unemployment Causes </a:t>
            </a:r>
            <a:endParaRPr sz="2700" dirty="0">
              <a:solidFill>
                <a:srgbClr val="FF0000"/>
              </a:solidFill>
            </a:endParaRPr>
          </a:p>
          <a:p>
            <a:pPr marL="0" lvl="0" indent="0" algn="ctr" rtl="0">
              <a:spcBef>
                <a:spcPts val="0"/>
              </a:spcBef>
              <a:spcAft>
                <a:spcPts val="0"/>
              </a:spcAft>
              <a:buSzPts val="990"/>
              <a:buNone/>
            </a:pPr>
            <a:endParaRPr sz="2788" dirty="0">
              <a:solidFill>
                <a:srgbClr val="FF0000"/>
              </a:solidFill>
            </a:endParaRPr>
          </a:p>
        </p:txBody>
      </p:sp>
      <p:sp>
        <p:nvSpPr>
          <p:cNvPr id="76" name="Google Shape;76;p16"/>
          <p:cNvSpPr txBox="1">
            <a:spLocks noGrp="1"/>
          </p:cNvSpPr>
          <p:nvPr>
            <p:ph type="subTitle" idx="1"/>
          </p:nvPr>
        </p:nvSpPr>
        <p:spPr>
          <a:xfrm>
            <a:off x="311700" y="717875"/>
            <a:ext cx="8520600" cy="2263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1700" dirty="0">
                <a:solidFill>
                  <a:srgbClr val="202124"/>
                </a:solidFill>
              </a:rPr>
              <a:t>There are many causes of youth unemployment in Italy. Among the main reasons are the country's low economic and financial index, the quality of education, the lack of flexibility and rigid regulation of the labor market and the ineffective policy of overcoming unemployment</a:t>
            </a:r>
            <a:endParaRPr sz="3300" dirty="0"/>
          </a:p>
        </p:txBody>
      </p:sp>
      <p:pic>
        <p:nvPicPr>
          <p:cNvPr id="77" name="Google Shape;77;p16"/>
          <p:cNvPicPr preferRelativeResize="0"/>
          <p:nvPr/>
        </p:nvPicPr>
        <p:blipFill>
          <a:blip r:embed="rId3">
            <a:alphaModFix/>
          </a:blip>
          <a:stretch>
            <a:fillRect/>
          </a:stretch>
        </p:blipFill>
        <p:spPr>
          <a:xfrm>
            <a:off x="2716300" y="2300350"/>
            <a:ext cx="3285575" cy="2146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path path="circle">
            <a:fillToRect l="50000" t="50000" r="50000" b="50000"/>
          </a:path>
          <a:tileRect/>
        </a:gra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71800" y="774850"/>
            <a:ext cx="8520600" cy="907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ct val="37931"/>
              <a:buFont typeface="Arial"/>
              <a:buNone/>
            </a:pPr>
            <a:endParaRPr sz="2900" dirty="0">
              <a:solidFill>
                <a:srgbClr val="FF0000"/>
              </a:solidFill>
            </a:endParaRPr>
          </a:p>
          <a:p>
            <a:pPr marL="0" lvl="0" indent="0" algn="ctr" rtl="0">
              <a:spcBef>
                <a:spcPts val="0"/>
              </a:spcBef>
              <a:spcAft>
                <a:spcPts val="0"/>
              </a:spcAft>
              <a:buClr>
                <a:schemeClr val="dk1"/>
              </a:buClr>
              <a:buSzPct val="35483"/>
              <a:buFont typeface="Arial"/>
              <a:buNone/>
            </a:pPr>
            <a:r>
              <a:rPr lang="it" sz="3100" dirty="0">
                <a:solidFill>
                  <a:srgbClr val="FF0000"/>
                </a:solidFill>
              </a:rPr>
              <a:t>Unemployment Fight</a:t>
            </a:r>
            <a:endParaRPr sz="3100" dirty="0">
              <a:solidFill>
                <a:srgbClr val="FF0000"/>
              </a:solidFill>
            </a:endParaRPr>
          </a:p>
          <a:p>
            <a:pPr marL="0" lvl="0" indent="0" algn="ctr" rtl="0">
              <a:spcBef>
                <a:spcPts val="0"/>
              </a:spcBef>
              <a:spcAft>
                <a:spcPts val="0"/>
              </a:spcAft>
              <a:buNone/>
            </a:pPr>
            <a:endParaRPr sz="2900" dirty="0">
              <a:solidFill>
                <a:srgbClr val="FF0000"/>
              </a:solidFill>
            </a:endParaRPr>
          </a:p>
        </p:txBody>
      </p:sp>
      <p:sp>
        <p:nvSpPr>
          <p:cNvPr id="83" name="Google Shape;83;p17"/>
          <p:cNvSpPr txBox="1">
            <a:spLocks noGrp="1"/>
          </p:cNvSpPr>
          <p:nvPr>
            <p:ph type="subTitle" idx="1"/>
          </p:nvPr>
        </p:nvSpPr>
        <p:spPr>
          <a:xfrm>
            <a:off x="457375" y="1311100"/>
            <a:ext cx="8520600" cy="3204900"/>
          </a:xfrm>
          <a:prstGeom prst="rect">
            <a:avLst/>
          </a:prstGeom>
        </p:spPr>
        <p:txBody>
          <a:bodyPr spcFirstLastPara="1" wrap="square" lIns="91425" tIns="91425" rIns="91425" bIns="91425" anchor="t" anchorCtr="0">
            <a:normAutofit/>
          </a:bodyPr>
          <a:lstStyle/>
          <a:p>
            <a:pPr marL="0" marR="38100" lvl="0" indent="0" algn="l" rtl="0">
              <a:lnSpc>
                <a:spcPct val="128571"/>
              </a:lnSpc>
              <a:spcBef>
                <a:spcPts val="0"/>
              </a:spcBef>
              <a:spcAft>
                <a:spcPts val="0"/>
              </a:spcAft>
              <a:buNone/>
            </a:pPr>
            <a:r>
              <a:rPr lang="it" sz="2100">
                <a:solidFill>
                  <a:srgbClr val="202124"/>
                </a:solidFill>
              </a:rPr>
              <a:t>Among the EU measures to combat youth unemployment is the Youth Guarantee, a commitment by member states to ensure that all young people under 30 have a supply of quality jobs, continuous training, apprenticeships or internships within four months from the moment they are unemployed or have finished their studies.</a:t>
            </a:r>
            <a:endParaRPr sz="2100">
              <a:solidFill>
                <a:srgbClr val="202124"/>
              </a:solidFill>
            </a:endParaRPr>
          </a:p>
          <a:p>
            <a:pPr marL="0" lvl="0" indent="0" algn="ctr" rtl="0">
              <a:spcBef>
                <a:spcPts val="0"/>
              </a:spcBef>
              <a:spcAft>
                <a:spcPts val="0"/>
              </a:spcAft>
              <a:buNone/>
            </a:pPr>
            <a:endParaRPr sz="1300">
              <a:solidFill>
                <a:srgbClr val="54555E"/>
              </a:solidFill>
              <a:highlight>
                <a:srgbClr val="FFFFFF"/>
              </a:highlight>
            </a:endParaRPr>
          </a:p>
        </p:txBody>
      </p:sp>
      <p:pic>
        <p:nvPicPr>
          <p:cNvPr id="84" name="Google Shape;84;p17"/>
          <p:cNvPicPr preferRelativeResize="0"/>
          <p:nvPr/>
        </p:nvPicPr>
        <p:blipFill>
          <a:blip r:embed="rId3">
            <a:alphaModFix/>
          </a:blip>
          <a:stretch>
            <a:fillRect/>
          </a:stretch>
        </p:blipFill>
        <p:spPr>
          <a:xfrm>
            <a:off x="6068000" y="3441300"/>
            <a:ext cx="2857500" cy="1600200"/>
          </a:xfrm>
          <a:prstGeom prst="rect">
            <a:avLst/>
          </a:prstGeom>
          <a:noFill/>
          <a:ln>
            <a:noFill/>
          </a:ln>
        </p:spPr>
      </p:pic>
      <p:pic>
        <p:nvPicPr>
          <p:cNvPr id="85" name="Google Shape;85;p17"/>
          <p:cNvPicPr preferRelativeResize="0"/>
          <p:nvPr/>
        </p:nvPicPr>
        <p:blipFill>
          <a:blip r:embed="rId4">
            <a:alphaModFix/>
          </a:blip>
          <a:stretch>
            <a:fillRect/>
          </a:stretch>
        </p:blipFill>
        <p:spPr>
          <a:xfrm>
            <a:off x="237125" y="3436525"/>
            <a:ext cx="2838450" cy="1609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ctrTitle"/>
          </p:nvPr>
        </p:nvSpPr>
        <p:spPr>
          <a:xfrm>
            <a:off x="2400825" y="182880"/>
            <a:ext cx="4223495" cy="6604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Clr>
                <a:schemeClr val="dk1"/>
              </a:buClr>
              <a:buSzPct val="26829"/>
              <a:buFont typeface="Arial"/>
              <a:buNone/>
            </a:pPr>
            <a:endParaRPr sz="4100" dirty="0"/>
          </a:p>
          <a:p>
            <a:pPr marL="0" lvl="0" indent="0" algn="l" rtl="0">
              <a:spcBef>
                <a:spcPts val="0"/>
              </a:spcBef>
              <a:spcAft>
                <a:spcPts val="0"/>
              </a:spcAft>
              <a:buNone/>
            </a:pPr>
            <a:r>
              <a:rPr lang="it" sz="3100" dirty="0">
                <a:solidFill>
                  <a:srgbClr val="FF0000"/>
                </a:solidFill>
              </a:rPr>
              <a:t>Southern Italy economy</a:t>
            </a:r>
            <a:endParaRPr sz="3100" dirty="0"/>
          </a:p>
        </p:txBody>
      </p:sp>
      <p:sp>
        <p:nvSpPr>
          <p:cNvPr id="91" name="Google Shape;91;p18"/>
          <p:cNvSpPr txBox="1">
            <a:spLocks noGrp="1"/>
          </p:cNvSpPr>
          <p:nvPr>
            <p:ph type="subTitle" idx="1"/>
          </p:nvPr>
        </p:nvSpPr>
        <p:spPr>
          <a:xfrm>
            <a:off x="223325" y="965645"/>
            <a:ext cx="8520600" cy="2526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400" dirty="0">
                <a:solidFill>
                  <a:srgbClr val="222221"/>
                </a:solidFill>
              </a:rPr>
              <a:t>When it comes to the economy of southern Italy, one cannot fail to dwell on the gaps that for many years have separated these regions from the other areas of our country.</a:t>
            </a:r>
            <a:endParaRPr sz="1400" dirty="0">
              <a:solidFill>
                <a:srgbClr val="222221"/>
              </a:solidFill>
            </a:endParaRPr>
          </a:p>
          <a:p>
            <a:pPr marL="0" lvl="0" indent="0" algn="l" rtl="0">
              <a:spcBef>
                <a:spcPts val="0"/>
              </a:spcBef>
              <a:spcAft>
                <a:spcPts val="0"/>
              </a:spcAft>
              <a:buNone/>
            </a:pPr>
            <a:r>
              <a:rPr lang="it" sz="1400" dirty="0">
                <a:solidFill>
                  <a:srgbClr val="222221"/>
                </a:solidFill>
              </a:rPr>
              <a:t>For many years, the knots to be solved have always been the same: crime, bureaucracy, infrastructural deficiencies, unemployment, all recurring themes that have worsened in the last 25 years.</a:t>
            </a:r>
            <a:endParaRPr sz="1400" dirty="0">
              <a:solidFill>
                <a:srgbClr val="222221"/>
              </a:solidFill>
            </a:endParaRPr>
          </a:p>
          <a:p>
            <a:pPr marL="0" lvl="0" indent="0" algn="l" rtl="0">
              <a:spcBef>
                <a:spcPts val="0"/>
              </a:spcBef>
              <a:spcAft>
                <a:spcPts val="0"/>
              </a:spcAft>
              <a:buNone/>
            </a:pPr>
            <a:r>
              <a:rPr lang="it" sz="1400" dirty="0">
                <a:solidFill>
                  <a:srgbClr val="222221"/>
                </a:solidFill>
              </a:rPr>
              <a:t>Among the state investments to help businesses in the South, we find "Resto al Sud" the tax break that encourages the development of new businesses and supports existing ones based in the South, especially those of the younger ones. The funds are managed by Invitalia and are aimed at entrepreneurs between the ages of 18 and 55.</a:t>
            </a:r>
            <a:endParaRPr sz="1400" dirty="0">
              <a:solidFill>
                <a:srgbClr val="222221"/>
              </a:solidFill>
            </a:endParaRPr>
          </a:p>
        </p:txBody>
      </p:sp>
      <p:pic>
        <p:nvPicPr>
          <p:cNvPr id="92" name="Google Shape;92;p18"/>
          <p:cNvPicPr preferRelativeResize="0"/>
          <p:nvPr/>
        </p:nvPicPr>
        <p:blipFill>
          <a:blip r:embed="rId3">
            <a:alphaModFix/>
          </a:blip>
          <a:stretch>
            <a:fillRect/>
          </a:stretch>
        </p:blipFill>
        <p:spPr>
          <a:xfrm>
            <a:off x="1938715" y="3140700"/>
            <a:ext cx="2834499" cy="1910104"/>
          </a:xfrm>
          <a:prstGeom prst="rect">
            <a:avLst/>
          </a:prstGeom>
          <a:noFill/>
          <a:ln>
            <a:noFill/>
          </a:ln>
        </p:spPr>
      </p:pic>
      <p:pic>
        <p:nvPicPr>
          <p:cNvPr id="93" name="Google Shape;93;p18"/>
          <p:cNvPicPr preferRelativeResize="0"/>
          <p:nvPr/>
        </p:nvPicPr>
        <p:blipFill>
          <a:blip r:embed="rId4">
            <a:alphaModFix/>
          </a:blip>
          <a:stretch>
            <a:fillRect/>
          </a:stretch>
        </p:blipFill>
        <p:spPr>
          <a:xfrm>
            <a:off x="4483625" y="2914705"/>
            <a:ext cx="3016184" cy="169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ctrTitle"/>
          </p:nvPr>
        </p:nvSpPr>
        <p:spPr>
          <a:xfrm>
            <a:off x="311700" y="205475"/>
            <a:ext cx="8520600" cy="1464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ts val="990"/>
              <a:buFont typeface="Arial"/>
              <a:buNone/>
            </a:pPr>
            <a:endParaRPr/>
          </a:p>
          <a:p>
            <a:pPr marL="152400" marR="190500" lvl="0" indent="0" algn="ctr" rtl="0">
              <a:lnSpc>
                <a:spcPct val="128571"/>
              </a:lnSpc>
              <a:spcBef>
                <a:spcPts val="0"/>
              </a:spcBef>
              <a:spcAft>
                <a:spcPts val="0"/>
              </a:spcAft>
              <a:buClr>
                <a:schemeClr val="dk1"/>
              </a:buClr>
              <a:buSzPct val="34256"/>
              <a:buFont typeface="Arial"/>
              <a:buNone/>
            </a:pPr>
            <a:r>
              <a:rPr lang="it" sz="3211">
                <a:solidFill>
                  <a:srgbClr val="FF0000"/>
                </a:solidFill>
              </a:rPr>
              <a:t>Northern Italy economy</a:t>
            </a:r>
            <a:endParaRPr sz="3211">
              <a:solidFill>
                <a:srgbClr val="FF0000"/>
              </a:solidFill>
            </a:endParaRPr>
          </a:p>
          <a:p>
            <a:pPr marL="0" lvl="0" indent="0" algn="ctr" rtl="0">
              <a:spcBef>
                <a:spcPts val="0"/>
              </a:spcBef>
              <a:spcAft>
                <a:spcPts val="0"/>
              </a:spcAft>
              <a:buNone/>
            </a:pPr>
            <a:endParaRPr/>
          </a:p>
        </p:txBody>
      </p:sp>
      <p:sp>
        <p:nvSpPr>
          <p:cNvPr id="99" name="Google Shape;99;p19"/>
          <p:cNvSpPr txBox="1">
            <a:spLocks noGrp="1"/>
          </p:cNvSpPr>
          <p:nvPr>
            <p:ph type="subTitle" idx="1"/>
          </p:nvPr>
        </p:nvSpPr>
        <p:spPr>
          <a:xfrm>
            <a:off x="311700" y="892600"/>
            <a:ext cx="8520600" cy="2424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400">
                <a:solidFill>
                  <a:srgbClr val="202124"/>
                </a:solidFill>
              </a:rPr>
              <a:t>Northern Italy's economy contributes considerably to the national gross domestic product. Since the unification of Italy and with the formation of the "industrial triangle" Milan, Turin and Genoa, it has a great importance for the economy of the peninsula.</a:t>
            </a:r>
            <a:endParaRPr sz="1400">
              <a:solidFill>
                <a:srgbClr val="202124"/>
              </a:solidFill>
            </a:endParaRPr>
          </a:p>
          <a:p>
            <a:pPr marL="0" lvl="0" indent="0" algn="l" rtl="0">
              <a:spcBef>
                <a:spcPts val="0"/>
              </a:spcBef>
              <a:spcAft>
                <a:spcPts val="0"/>
              </a:spcAft>
              <a:buNone/>
            </a:pPr>
            <a:r>
              <a:rPr lang="it" sz="1400">
                <a:solidFill>
                  <a:schemeClr val="dk1"/>
                </a:solidFill>
              </a:rPr>
              <a:t>It is always Northern Italy that drives the national economy. The preliminary estimates of regional GDP and employment published by ISTAT show that in the North-West and North-East (+1.8%) the Gross Domestic Product recorded a higher growth than the national average. In fact, lower dynamics were recorded in the South (+1.4%) in Central Italy (+0.9%).</a:t>
            </a:r>
            <a:endParaRPr sz="1400">
              <a:solidFill>
                <a:srgbClr val="202124"/>
              </a:solidFill>
            </a:endParaRPr>
          </a:p>
        </p:txBody>
      </p:sp>
      <p:pic>
        <p:nvPicPr>
          <p:cNvPr id="100" name="Google Shape;100;p19"/>
          <p:cNvPicPr preferRelativeResize="0"/>
          <p:nvPr/>
        </p:nvPicPr>
        <p:blipFill>
          <a:blip r:embed="rId3">
            <a:alphaModFix/>
          </a:blip>
          <a:stretch>
            <a:fillRect/>
          </a:stretch>
        </p:blipFill>
        <p:spPr>
          <a:xfrm>
            <a:off x="585675" y="2927750"/>
            <a:ext cx="4372250" cy="2125000"/>
          </a:xfrm>
          <a:prstGeom prst="rect">
            <a:avLst/>
          </a:prstGeom>
          <a:noFill/>
          <a:ln>
            <a:noFill/>
          </a:ln>
        </p:spPr>
      </p:pic>
      <p:pic>
        <p:nvPicPr>
          <p:cNvPr id="101" name="Google Shape;101;p19"/>
          <p:cNvPicPr preferRelativeResize="0"/>
          <p:nvPr/>
        </p:nvPicPr>
        <p:blipFill>
          <a:blip r:embed="rId4">
            <a:alphaModFix/>
          </a:blip>
          <a:stretch>
            <a:fillRect/>
          </a:stretch>
        </p:blipFill>
        <p:spPr>
          <a:xfrm>
            <a:off x="4853550" y="2671444"/>
            <a:ext cx="3362526" cy="1892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ctrTitle"/>
          </p:nvPr>
        </p:nvSpPr>
        <p:spPr>
          <a:xfrm>
            <a:off x="360925" y="147650"/>
            <a:ext cx="8520600" cy="1115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sz="3800" dirty="0">
                <a:solidFill>
                  <a:srgbClr val="FF0000"/>
                </a:solidFill>
              </a:rPr>
              <a:t>Difficulties for young people</a:t>
            </a:r>
            <a:endParaRPr sz="3200" dirty="0">
              <a:solidFill>
                <a:srgbClr val="FF0000"/>
              </a:solidFill>
            </a:endParaRPr>
          </a:p>
        </p:txBody>
      </p:sp>
      <p:sp>
        <p:nvSpPr>
          <p:cNvPr id="107" name="Google Shape;107;p20"/>
          <p:cNvSpPr txBox="1">
            <a:spLocks noGrp="1"/>
          </p:cNvSpPr>
          <p:nvPr>
            <p:ph type="subTitle" idx="1"/>
          </p:nvPr>
        </p:nvSpPr>
        <p:spPr>
          <a:xfrm>
            <a:off x="311700" y="1214100"/>
            <a:ext cx="8520600" cy="2248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it" sz="1500">
                <a:solidFill>
                  <a:schemeClr val="dk1"/>
                </a:solidFill>
              </a:rPr>
              <a:t>Increasingly poor and exploited young people. This is certified by Eurostat, in fact, according to which the number of unemployed and inactive people under 35 is 23%: over three million of our young people do not study or work and are not even looking for one and it is the highest percentage in Europe.</a:t>
            </a:r>
            <a:endParaRPr sz="1500">
              <a:solidFill>
                <a:schemeClr val="dk1"/>
              </a:solidFill>
            </a:endParaRPr>
          </a:p>
          <a:p>
            <a:pPr marL="0" lvl="0" indent="0" algn="l" rtl="0">
              <a:spcBef>
                <a:spcPts val="0"/>
              </a:spcBef>
              <a:spcAft>
                <a:spcPts val="0"/>
              </a:spcAft>
              <a:buClr>
                <a:schemeClr val="dk1"/>
              </a:buClr>
              <a:buSzPts val="1100"/>
              <a:buFont typeface="Arial"/>
              <a:buNone/>
            </a:pPr>
            <a:r>
              <a:rPr lang="it" sz="1500">
                <a:solidFill>
                  <a:schemeClr val="dk1"/>
                </a:solidFill>
              </a:rPr>
              <a:t>Given the dramatic data on current youth employment in Italy, which is the only EU country with an employment rate of young people between the ages of 25 and 29 below 60%.</a:t>
            </a:r>
            <a:endParaRPr sz="1500">
              <a:solidFill>
                <a:schemeClr val="dk1"/>
              </a:solidFill>
            </a:endParaRPr>
          </a:p>
          <a:p>
            <a:pPr marL="0" lvl="0" indent="0" algn="l" rtl="0">
              <a:spcBef>
                <a:spcPts val="0"/>
              </a:spcBef>
              <a:spcAft>
                <a:spcPts val="0"/>
              </a:spcAft>
              <a:buNone/>
            </a:pPr>
            <a:endParaRPr sz="1500">
              <a:solidFill>
                <a:schemeClr val="dk1"/>
              </a:solidFill>
            </a:endParaRPr>
          </a:p>
        </p:txBody>
      </p:sp>
      <p:pic>
        <p:nvPicPr>
          <p:cNvPr id="108" name="Google Shape;108;p20"/>
          <p:cNvPicPr preferRelativeResize="0"/>
          <p:nvPr/>
        </p:nvPicPr>
        <p:blipFill>
          <a:blip r:embed="rId3">
            <a:alphaModFix/>
          </a:blip>
          <a:stretch>
            <a:fillRect/>
          </a:stretch>
        </p:blipFill>
        <p:spPr>
          <a:xfrm>
            <a:off x="2321301" y="2915325"/>
            <a:ext cx="3183150" cy="21215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671</Words>
  <Application>Microsoft Macintosh PowerPoint</Application>
  <PresentationFormat>Presentazione su schermo (16:9)</PresentationFormat>
  <Paragraphs>36</Paragraphs>
  <Slides>10</Slides>
  <Notes>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Tahoma</vt:lpstr>
      <vt:lpstr>Times New Roman</vt:lpstr>
      <vt:lpstr>Simple Light</vt:lpstr>
      <vt:lpstr>Presentazione standard di PowerPoint</vt:lpstr>
      <vt:lpstr> The work in Italy </vt:lpstr>
      <vt:lpstr> Percentage of work in Italy </vt:lpstr>
      <vt:lpstr> UNEMPLOYMENT IN ITALY, DECEMBER 2022 DATA </vt:lpstr>
      <vt:lpstr> Unemployment Causes  </vt:lpstr>
      <vt:lpstr> Unemployment Fight </vt:lpstr>
      <vt:lpstr> Southern Italy economy</vt:lpstr>
      <vt:lpstr> Northern Italy economy </vt:lpstr>
      <vt:lpstr>Difficulties for young people</vt:lpstr>
      <vt:lpstr>      Realized by:  Cinquino Amelia Renda Isabella Angelo Salvatore Scovazzo Mimmo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Work in Italy </dc:title>
  <cp:lastModifiedBy>Vincenza lipari</cp:lastModifiedBy>
  <cp:revision>4</cp:revision>
  <dcterms:modified xsi:type="dcterms:W3CDTF">2023-02-09T20:55:16Z</dcterms:modified>
</cp:coreProperties>
</file>