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2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A9D1FE-34F0-49AF-9DD6-C486E52C188C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2ABA25F-863F-4CDD-BB40-57967ACA5B3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Average workers make around €38000 a year</a:t>
          </a:r>
        </a:p>
      </dgm:t>
    </dgm:pt>
    <dgm:pt modelId="{D4CE5426-B5CD-486A-8716-30A254273FD1}" type="parTrans" cxnId="{D5B81135-E990-4BA3-BAA1-DC59876722C5}">
      <dgm:prSet/>
      <dgm:spPr/>
      <dgm:t>
        <a:bodyPr/>
        <a:lstStyle/>
        <a:p>
          <a:endParaRPr lang="en-US"/>
        </a:p>
      </dgm:t>
    </dgm:pt>
    <dgm:pt modelId="{0E427BF2-51A7-4CEB-BA4B-490CDB07A6CD}" type="sibTrans" cxnId="{D5B81135-E990-4BA3-BAA1-DC59876722C5}">
      <dgm:prSet/>
      <dgm:spPr/>
      <dgm:t>
        <a:bodyPr/>
        <a:lstStyle/>
        <a:p>
          <a:endParaRPr lang="en-US"/>
        </a:p>
      </dgm:t>
    </dgm:pt>
    <dgm:pt modelId="{1AF775CC-6261-4421-AB7D-41B34BB2A43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Around €2000 a month</a:t>
          </a:r>
        </a:p>
      </dgm:t>
    </dgm:pt>
    <dgm:pt modelId="{91BD3A0C-2AB0-4C91-9DA3-5CE0FE5C6688}" type="parTrans" cxnId="{7E0A6F5F-03BA-449C-BF62-DB1A7ACDAE20}">
      <dgm:prSet/>
      <dgm:spPr/>
      <dgm:t>
        <a:bodyPr/>
        <a:lstStyle/>
        <a:p>
          <a:endParaRPr lang="en-US"/>
        </a:p>
      </dgm:t>
    </dgm:pt>
    <dgm:pt modelId="{152F6C8D-29FB-4981-AD8A-1ACD6D39FB9E}" type="sibTrans" cxnId="{7E0A6F5F-03BA-449C-BF62-DB1A7ACDAE20}">
      <dgm:prSet/>
      <dgm:spPr/>
      <dgm:t>
        <a:bodyPr/>
        <a:lstStyle/>
        <a:p>
          <a:endParaRPr lang="en-US"/>
        </a:p>
      </dgm:t>
    </dgm:pt>
    <dgm:pt modelId="{356BECBE-666E-4BE6-8A18-DB2F3EB192A6}" type="pres">
      <dgm:prSet presAssocID="{63A9D1FE-34F0-49AF-9DD6-C486E52C188C}" presName="root" presStyleCnt="0">
        <dgm:presLayoutVars>
          <dgm:dir/>
          <dgm:resizeHandles val="exact"/>
        </dgm:presLayoutVars>
      </dgm:prSet>
      <dgm:spPr/>
    </dgm:pt>
    <dgm:pt modelId="{A5B979A1-9540-4A87-9547-F0912E32FB19}" type="pres">
      <dgm:prSet presAssocID="{82ABA25F-863F-4CDD-BB40-57967ACA5B38}" presName="compNode" presStyleCnt="0"/>
      <dgm:spPr/>
    </dgm:pt>
    <dgm:pt modelId="{DAD25F40-3452-43EA-B228-F73DA8074018}" type="pres">
      <dgm:prSet presAssocID="{82ABA25F-863F-4CDD-BB40-57967ACA5B38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D9CB517E-E22B-4BAD-A728-6B89FBC7E6E0}" type="pres">
      <dgm:prSet presAssocID="{82ABA25F-863F-4CDD-BB40-57967ACA5B38}" presName="spaceRect" presStyleCnt="0"/>
      <dgm:spPr/>
    </dgm:pt>
    <dgm:pt modelId="{79D3FFD0-7128-400A-86E3-060E61072299}" type="pres">
      <dgm:prSet presAssocID="{82ABA25F-863F-4CDD-BB40-57967ACA5B38}" presName="textRect" presStyleLbl="revTx" presStyleIdx="0" presStyleCnt="2">
        <dgm:presLayoutVars>
          <dgm:chMax val="1"/>
          <dgm:chPref val="1"/>
        </dgm:presLayoutVars>
      </dgm:prSet>
      <dgm:spPr/>
    </dgm:pt>
    <dgm:pt modelId="{B0A40F73-A344-4C16-851B-C7D50EB48008}" type="pres">
      <dgm:prSet presAssocID="{0E427BF2-51A7-4CEB-BA4B-490CDB07A6CD}" presName="sibTrans" presStyleCnt="0"/>
      <dgm:spPr/>
    </dgm:pt>
    <dgm:pt modelId="{E795E18A-DC35-40D9-8481-1EEC06D61EF5}" type="pres">
      <dgm:prSet presAssocID="{1AF775CC-6261-4421-AB7D-41B34BB2A43E}" presName="compNode" presStyleCnt="0"/>
      <dgm:spPr/>
    </dgm:pt>
    <dgm:pt modelId="{C8326A79-731C-47F0-A136-6CEDD4E43767}" type="pres">
      <dgm:prSet presAssocID="{1AF775CC-6261-4421-AB7D-41B34BB2A43E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oins"/>
        </a:ext>
      </dgm:extLst>
    </dgm:pt>
    <dgm:pt modelId="{02955475-2F3E-407C-A9AB-62EF543A86CD}" type="pres">
      <dgm:prSet presAssocID="{1AF775CC-6261-4421-AB7D-41B34BB2A43E}" presName="spaceRect" presStyleCnt="0"/>
      <dgm:spPr/>
    </dgm:pt>
    <dgm:pt modelId="{99E83ECB-1ADD-41AD-ADA7-7590D2E6C709}" type="pres">
      <dgm:prSet presAssocID="{1AF775CC-6261-4421-AB7D-41B34BB2A43E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D5B81135-E990-4BA3-BAA1-DC59876722C5}" srcId="{63A9D1FE-34F0-49AF-9DD6-C486E52C188C}" destId="{82ABA25F-863F-4CDD-BB40-57967ACA5B38}" srcOrd="0" destOrd="0" parTransId="{D4CE5426-B5CD-486A-8716-30A254273FD1}" sibTransId="{0E427BF2-51A7-4CEB-BA4B-490CDB07A6CD}"/>
    <dgm:cxn modelId="{7E0A6F5F-03BA-449C-BF62-DB1A7ACDAE20}" srcId="{63A9D1FE-34F0-49AF-9DD6-C486E52C188C}" destId="{1AF775CC-6261-4421-AB7D-41B34BB2A43E}" srcOrd="1" destOrd="0" parTransId="{91BD3A0C-2AB0-4C91-9DA3-5CE0FE5C6688}" sibTransId="{152F6C8D-29FB-4981-AD8A-1ACD6D39FB9E}"/>
    <dgm:cxn modelId="{D330506E-19AD-49FD-99C0-6584C75D17AF}" type="presOf" srcId="{82ABA25F-863F-4CDD-BB40-57967ACA5B38}" destId="{79D3FFD0-7128-400A-86E3-060E61072299}" srcOrd="0" destOrd="0" presId="urn:microsoft.com/office/officeart/2018/2/layout/IconLabelList"/>
    <dgm:cxn modelId="{E28B1085-2770-45B3-B7B9-F7AD3A6EABFB}" type="presOf" srcId="{63A9D1FE-34F0-49AF-9DD6-C486E52C188C}" destId="{356BECBE-666E-4BE6-8A18-DB2F3EB192A6}" srcOrd="0" destOrd="0" presId="urn:microsoft.com/office/officeart/2018/2/layout/IconLabelList"/>
    <dgm:cxn modelId="{C339F9E0-D5F0-4D74-B2D8-F0798F8087E0}" type="presOf" srcId="{1AF775CC-6261-4421-AB7D-41B34BB2A43E}" destId="{99E83ECB-1ADD-41AD-ADA7-7590D2E6C709}" srcOrd="0" destOrd="0" presId="urn:microsoft.com/office/officeart/2018/2/layout/IconLabelList"/>
    <dgm:cxn modelId="{F8FF010D-4EC7-416B-A0F7-68B4FA6A981A}" type="presParOf" srcId="{356BECBE-666E-4BE6-8A18-DB2F3EB192A6}" destId="{A5B979A1-9540-4A87-9547-F0912E32FB19}" srcOrd="0" destOrd="0" presId="urn:microsoft.com/office/officeart/2018/2/layout/IconLabelList"/>
    <dgm:cxn modelId="{73452584-1731-4015-A107-0EB28C79D2D0}" type="presParOf" srcId="{A5B979A1-9540-4A87-9547-F0912E32FB19}" destId="{DAD25F40-3452-43EA-B228-F73DA8074018}" srcOrd="0" destOrd="0" presId="urn:microsoft.com/office/officeart/2018/2/layout/IconLabelList"/>
    <dgm:cxn modelId="{30FE90E0-E244-4060-AEDF-B47F637E3EB2}" type="presParOf" srcId="{A5B979A1-9540-4A87-9547-F0912E32FB19}" destId="{D9CB517E-E22B-4BAD-A728-6B89FBC7E6E0}" srcOrd="1" destOrd="0" presId="urn:microsoft.com/office/officeart/2018/2/layout/IconLabelList"/>
    <dgm:cxn modelId="{1B546FF2-1C98-4394-A07F-308004974A8A}" type="presParOf" srcId="{A5B979A1-9540-4A87-9547-F0912E32FB19}" destId="{79D3FFD0-7128-400A-86E3-060E61072299}" srcOrd="2" destOrd="0" presId="urn:microsoft.com/office/officeart/2018/2/layout/IconLabelList"/>
    <dgm:cxn modelId="{096DF91B-8E94-4DDF-86B8-888AE04A23CA}" type="presParOf" srcId="{356BECBE-666E-4BE6-8A18-DB2F3EB192A6}" destId="{B0A40F73-A344-4C16-851B-C7D50EB48008}" srcOrd="1" destOrd="0" presId="urn:microsoft.com/office/officeart/2018/2/layout/IconLabelList"/>
    <dgm:cxn modelId="{0146C3D0-52A8-4596-B99E-DB763A7D19C3}" type="presParOf" srcId="{356BECBE-666E-4BE6-8A18-DB2F3EB192A6}" destId="{E795E18A-DC35-40D9-8481-1EEC06D61EF5}" srcOrd="2" destOrd="0" presId="urn:microsoft.com/office/officeart/2018/2/layout/IconLabelList"/>
    <dgm:cxn modelId="{63E60D60-E277-4E45-978A-601675C67383}" type="presParOf" srcId="{E795E18A-DC35-40D9-8481-1EEC06D61EF5}" destId="{C8326A79-731C-47F0-A136-6CEDD4E43767}" srcOrd="0" destOrd="0" presId="urn:microsoft.com/office/officeart/2018/2/layout/IconLabelList"/>
    <dgm:cxn modelId="{9D569055-C1D6-4DA0-B5F4-249BF1F9A263}" type="presParOf" srcId="{E795E18A-DC35-40D9-8481-1EEC06D61EF5}" destId="{02955475-2F3E-407C-A9AB-62EF543A86CD}" srcOrd="1" destOrd="0" presId="urn:microsoft.com/office/officeart/2018/2/layout/IconLabelList"/>
    <dgm:cxn modelId="{94D652D1-852A-4B0A-A7AB-AA2D923B9171}" type="presParOf" srcId="{E795E18A-DC35-40D9-8481-1EEC06D61EF5}" destId="{99E83ECB-1ADD-41AD-ADA7-7590D2E6C709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3A9D1FE-34F0-49AF-9DD6-C486E52C188C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2ABA25F-863F-4CDD-BB40-57967ACA5B38}">
      <dgm:prSet/>
      <dgm:spPr/>
      <dgm:t>
        <a:bodyPr/>
        <a:lstStyle/>
        <a:p>
          <a:pPr rtl="0">
            <a:lnSpc>
              <a:spcPct val="100000"/>
            </a:lnSpc>
          </a:pPr>
          <a:r>
            <a:rPr lang="en-US" dirty="0"/>
            <a:t>Average workers make around €38000 </a:t>
          </a:r>
          <a:r>
            <a:rPr lang="en-US" dirty="0">
              <a:latin typeface="Gill Sans Nova"/>
            </a:rPr>
            <a:t>- 60000 </a:t>
          </a:r>
          <a:r>
            <a:rPr lang="en-US" dirty="0"/>
            <a:t>a year</a:t>
          </a:r>
        </a:p>
      </dgm:t>
    </dgm:pt>
    <dgm:pt modelId="{D4CE5426-B5CD-486A-8716-30A254273FD1}" type="parTrans" cxnId="{D5B81135-E990-4BA3-BAA1-DC59876722C5}">
      <dgm:prSet/>
      <dgm:spPr/>
      <dgm:t>
        <a:bodyPr/>
        <a:lstStyle/>
        <a:p>
          <a:endParaRPr lang="en-US"/>
        </a:p>
      </dgm:t>
    </dgm:pt>
    <dgm:pt modelId="{0E427BF2-51A7-4CEB-BA4B-490CDB07A6CD}" type="sibTrans" cxnId="{D5B81135-E990-4BA3-BAA1-DC59876722C5}">
      <dgm:prSet/>
      <dgm:spPr/>
      <dgm:t>
        <a:bodyPr/>
        <a:lstStyle/>
        <a:p>
          <a:endParaRPr lang="en-US"/>
        </a:p>
      </dgm:t>
    </dgm:pt>
    <dgm:pt modelId="{1AF775CC-6261-4421-AB7D-41B34BB2A43E}">
      <dgm:prSet/>
      <dgm:spPr/>
      <dgm:t>
        <a:bodyPr/>
        <a:lstStyle/>
        <a:p>
          <a:pPr rtl="0">
            <a:lnSpc>
              <a:spcPct val="100000"/>
            </a:lnSpc>
          </a:pPr>
          <a:r>
            <a:rPr lang="en-US" dirty="0"/>
            <a:t>Around €2000</a:t>
          </a:r>
          <a:r>
            <a:rPr lang="en-US" dirty="0">
              <a:latin typeface="Gill Sans Nova"/>
            </a:rPr>
            <a:t> - 4000 </a:t>
          </a:r>
          <a:r>
            <a:rPr lang="en-US" dirty="0"/>
            <a:t> a month</a:t>
          </a:r>
        </a:p>
      </dgm:t>
    </dgm:pt>
    <dgm:pt modelId="{91BD3A0C-2AB0-4C91-9DA3-5CE0FE5C6688}" type="parTrans" cxnId="{7E0A6F5F-03BA-449C-BF62-DB1A7ACDAE20}">
      <dgm:prSet/>
      <dgm:spPr/>
      <dgm:t>
        <a:bodyPr/>
        <a:lstStyle/>
        <a:p>
          <a:endParaRPr lang="en-US"/>
        </a:p>
      </dgm:t>
    </dgm:pt>
    <dgm:pt modelId="{152F6C8D-29FB-4981-AD8A-1ACD6D39FB9E}" type="sibTrans" cxnId="{7E0A6F5F-03BA-449C-BF62-DB1A7ACDAE20}">
      <dgm:prSet/>
      <dgm:spPr/>
      <dgm:t>
        <a:bodyPr/>
        <a:lstStyle/>
        <a:p>
          <a:endParaRPr lang="en-US"/>
        </a:p>
      </dgm:t>
    </dgm:pt>
    <dgm:pt modelId="{356BECBE-666E-4BE6-8A18-DB2F3EB192A6}" type="pres">
      <dgm:prSet presAssocID="{63A9D1FE-34F0-49AF-9DD6-C486E52C188C}" presName="root" presStyleCnt="0">
        <dgm:presLayoutVars>
          <dgm:dir/>
          <dgm:resizeHandles val="exact"/>
        </dgm:presLayoutVars>
      </dgm:prSet>
      <dgm:spPr/>
    </dgm:pt>
    <dgm:pt modelId="{A5B979A1-9540-4A87-9547-F0912E32FB19}" type="pres">
      <dgm:prSet presAssocID="{82ABA25F-863F-4CDD-BB40-57967ACA5B38}" presName="compNode" presStyleCnt="0"/>
      <dgm:spPr/>
    </dgm:pt>
    <dgm:pt modelId="{DAD25F40-3452-43EA-B228-F73DA8074018}" type="pres">
      <dgm:prSet presAssocID="{82ABA25F-863F-4CDD-BB40-57967ACA5B38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D9CB517E-E22B-4BAD-A728-6B89FBC7E6E0}" type="pres">
      <dgm:prSet presAssocID="{82ABA25F-863F-4CDD-BB40-57967ACA5B38}" presName="spaceRect" presStyleCnt="0"/>
      <dgm:spPr/>
    </dgm:pt>
    <dgm:pt modelId="{79D3FFD0-7128-400A-86E3-060E61072299}" type="pres">
      <dgm:prSet presAssocID="{82ABA25F-863F-4CDD-BB40-57967ACA5B38}" presName="textRect" presStyleLbl="revTx" presStyleIdx="0" presStyleCnt="2">
        <dgm:presLayoutVars>
          <dgm:chMax val="1"/>
          <dgm:chPref val="1"/>
        </dgm:presLayoutVars>
      </dgm:prSet>
      <dgm:spPr/>
    </dgm:pt>
    <dgm:pt modelId="{B0A40F73-A344-4C16-851B-C7D50EB48008}" type="pres">
      <dgm:prSet presAssocID="{0E427BF2-51A7-4CEB-BA4B-490CDB07A6CD}" presName="sibTrans" presStyleCnt="0"/>
      <dgm:spPr/>
    </dgm:pt>
    <dgm:pt modelId="{E795E18A-DC35-40D9-8481-1EEC06D61EF5}" type="pres">
      <dgm:prSet presAssocID="{1AF775CC-6261-4421-AB7D-41B34BB2A43E}" presName="compNode" presStyleCnt="0"/>
      <dgm:spPr/>
    </dgm:pt>
    <dgm:pt modelId="{C8326A79-731C-47F0-A136-6CEDD4E43767}" type="pres">
      <dgm:prSet presAssocID="{1AF775CC-6261-4421-AB7D-41B34BB2A43E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oins"/>
        </a:ext>
      </dgm:extLst>
    </dgm:pt>
    <dgm:pt modelId="{02955475-2F3E-407C-A9AB-62EF543A86CD}" type="pres">
      <dgm:prSet presAssocID="{1AF775CC-6261-4421-AB7D-41B34BB2A43E}" presName="spaceRect" presStyleCnt="0"/>
      <dgm:spPr/>
    </dgm:pt>
    <dgm:pt modelId="{99E83ECB-1ADD-41AD-ADA7-7590D2E6C709}" type="pres">
      <dgm:prSet presAssocID="{1AF775CC-6261-4421-AB7D-41B34BB2A43E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D5B81135-E990-4BA3-BAA1-DC59876722C5}" srcId="{63A9D1FE-34F0-49AF-9DD6-C486E52C188C}" destId="{82ABA25F-863F-4CDD-BB40-57967ACA5B38}" srcOrd="0" destOrd="0" parTransId="{D4CE5426-B5CD-486A-8716-30A254273FD1}" sibTransId="{0E427BF2-51A7-4CEB-BA4B-490CDB07A6CD}"/>
    <dgm:cxn modelId="{7E0A6F5F-03BA-449C-BF62-DB1A7ACDAE20}" srcId="{63A9D1FE-34F0-49AF-9DD6-C486E52C188C}" destId="{1AF775CC-6261-4421-AB7D-41B34BB2A43E}" srcOrd="1" destOrd="0" parTransId="{91BD3A0C-2AB0-4C91-9DA3-5CE0FE5C6688}" sibTransId="{152F6C8D-29FB-4981-AD8A-1ACD6D39FB9E}"/>
    <dgm:cxn modelId="{D330506E-19AD-49FD-99C0-6584C75D17AF}" type="presOf" srcId="{82ABA25F-863F-4CDD-BB40-57967ACA5B38}" destId="{79D3FFD0-7128-400A-86E3-060E61072299}" srcOrd="0" destOrd="0" presId="urn:microsoft.com/office/officeart/2018/2/layout/IconLabelList"/>
    <dgm:cxn modelId="{E28B1085-2770-45B3-B7B9-F7AD3A6EABFB}" type="presOf" srcId="{63A9D1FE-34F0-49AF-9DD6-C486E52C188C}" destId="{356BECBE-666E-4BE6-8A18-DB2F3EB192A6}" srcOrd="0" destOrd="0" presId="urn:microsoft.com/office/officeart/2018/2/layout/IconLabelList"/>
    <dgm:cxn modelId="{C339F9E0-D5F0-4D74-B2D8-F0798F8087E0}" type="presOf" srcId="{1AF775CC-6261-4421-AB7D-41B34BB2A43E}" destId="{99E83ECB-1ADD-41AD-ADA7-7590D2E6C709}" srcOrd="0" destOrd="0" presId="urn:microsoft.com/office/officeart/2018/2/layout/IconLabelList"/>
    <dgm:cxn modelId="{F8FF010D-4EC7-416B-A0F7-68B4FA6A981A}" type="presParOf" srcId="{356BECBE-666E-4BE6-8A18-DB2F3EB192A6}" destId="{A5B979A1-9540-4A87-9547-F0912E32FB19}" srcOrd="0" destOrd="0" presId="urn:microsoft.com/office/officeart/2018/2/layout/IconLabelList"/>
    <dgm:cxn modelId="{73452584-1731-4015-A107-0EB28C79D2D0}" type="presParOf" srcId="{A5B979A1-9540-4A87-9547-F0912E32FB19}" destId="{DAD25F40-3452-43EA-B228-F73DA8074018}" srcOrd="0" destOrd="0" presId="urn:microsoft.com/office/officeart/2018/2/layout/IconLabelList"/>
    <dgm:cxn modelId="{30FE90E0-E244-4060-AEDF-B47F637E3EB2}" type="presParOf" srcId="{A5B979A1-9540-4A87-9547-F0912E32FB19}" destId="{D9CB517E-E22B-4BAD-A728-6B89FBC7E6E0}" srcOrd="1" destOrd="0" presId="urn:microsoft.com/office/officeart/2018/2/layout/IconLabelList"/>
    <dgm:cxn modelId="{1B546FF2-1C98-4394-A07F-308004974A8A}" type="presParOf" srcId="{A5B979A1-9540-4A87-9547-F0912E32FB19}" destId="{79D3FFD0-7128-400A-86E3-060E61072299}" srcOrd="2" destOrd="0" presId="urn:microsoft.com/office/officeart/2018/2/layout/IconLabelList"/>
    <dgm:cxn modelId="{096DF91B-8E94-4DDF-86B8-888AE04A23CA}" type="presParOf" srcId="{356BECBE-666E-4BE6-8A18-DB2F3EB192A6}" destId="{B0A40F73-A344-4C16-851B-C7D50EB48008}" srcOrd="1" destOrd="0" presId="urn:microsoft.com/office/officeart/2018/2/layout/IconLabelList"/>
    <dgm:cxn modelId="{0146C3D0-52A8-4596-B99E-DB763A7D19C3}" type="presParOf" srcId="{356BECBE-666E-4BE6-8A18-DB2F3EB192A6}" destId="{E795E18A-DC35-40D9-8481-1EEC06D61EF5}" srcOrd="2" destOrd="0" presId="urn:microsoft.com/office/officeart/2018/2/layout/IconLabelList"/>
    <dgm:cxn modelId="{63E60D60-E277-4E45-978A-601675C67383}" type="presParOf" srcId="{E795E18A-DC35-40D9-8481-1EEC06D61EF5}" destId="{C8326A79-731C-47F0-A136-6CEDD4E43767}" srcOrd="0" destOrd="0" presId="urn:microsoft.com/office/officeart/2018/2/layout/IconLabelList"/>
    <dgm:cxn modelId="{9D569055-C1D6-4DA0-B5F4-249BF1F9A263}" type="presParOf" srcId="{E795E18A-DC35-40D9-8481-1EEC06D61EF5}" destId="{02955475-2F3E-407C-A9AB-62EF543A86CD}" srcOrd="1" destOrd="0" presId="urn:microsoft.com/office/officeart/2018/2/layout/IconLabelList"/>
    <dgm:cxn modelId="{94D652D1-852A-4B0A-A7AB-AA2D923B9171}" type="presParOf" srcId="{E795E18A-DC35-40D9-8481-1EEC06D61EF5}" destId="{99E83ECB-1ADD-41AD-ADA7-7590D2E6C709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D25F40-3452-43EA-B228-F73DA8074018}">
      <dsp:nvSpPr>
        <dsp:cNvPr id="0" name=""/>
        <dsp:cNvSpPr/>
      </dsp:nvSpPr>
      <dsp:spPr>
        <a:xfrm>
          <a:off x="1747800" y="608594"/>
          <a:ext cx="1944000" cy="1944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D3FFD0-7128-400A-86E3-060E61072299}">
      <dsp:nvSpPr>
        <dsp:cNvPr id="0" name=""/>
        <dsp:cNvSpPr/>
      </dsp:nvSpPr>
      <dsp:spPr>
        <a:xfrm>
          <a:off x="559800" y="3022743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Average workers make around €38000 a year</a:t>
          </a:r>
        </a:p>
      </dsp:txBody>
      <dsp:txXfrm>
        <a:off x="559800" y="3022743"/>
        <a:ext cx="4320000" cy="720000"/>
      </dsp:txXfrm>
    </dsp:sp>
    <dsp:sp modelId="{C8326A79-731C-47F0-A136-6CEDD4E43767}">
      <dsp:nvSpPr>
        <dsp:cNvPr id="0" name=""/>
        <dsp:cNvSpPr/>
      </dsp:nvSpPr>
      <dsp:spPr>
        <a:xfrm>
          <a:off x="6823800" y="608594"/>
          <a:ext cx="1944000" cy="1944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E83ECB-1ADD-41AD-ADA7-7590D2E6C709}">
      <dsp:nvSpPr>
        <dsp:cNvPr id="0" name=""/>
        <dsp:cNvSpPr/>
      </dsp:nvSpPr>
      <dsp:spPr>
        <a:xfrm>
          <a:off x="5635800" y="3022743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Around €2000 a month</a:t>
          </a:r>
        </a:p>
      </dsp:txBody>
      <dsp:txXfrm>
        <a:off x="5635800" y="3022743"/>
        <a:ext cx="432000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D25F40-3452-43EA-B228-F73DA8074018}">
      <dsp:nvSpPr>
        <dsp:cNvPr id="0" name=""/>
        <dsp:cNvSpPr/>
      </dsp:nvSpPr>
      <dsp:spPr>
        <a:xfrm>
          <a:off x="1747800" y="608594"/>
          <a:ext cx="1944000" cy="1944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D3FFD0-7128-400A-86E3-060E61072299}">
      <dsp:nvSpPr>
        <dsp:cNvPr id="0" name=""/>
        <dsp:cNvSpPr/>
      </dsp:nvSpPr>
      <dsp:spPr>
        <a:xfrm>
          <a:off x="559800" y="3022743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Average workers make around €38000 </a:t>
          </a:r>
          <a:r>
            <a:rPr lang="en-US" sz="2300" kern="1200" dirty="0">
              <a:latin typeface="Gill Sans Nova"/>
            </a:rPr>
            <a:t>- 60000 </a:t>
          </a:r>
          <a:r>
            <a:rPr lang="en-US" sz="2300" kern="1200" dirty="0"/>
            <a:t>a year</a:t>
          </a:r>
        </a:p>
      </dsp:txBody>
      <dsp:txXfrm>
        <a:off x="559800" y="3022743"/>
        <a:ext cx="4320000" cy="720000"/>
      </dsp:txXfrm>
    </dsp:sp>
    <dsp:sp modelId="{C8326A79-731C-47F0-A136-6CEDD4E43767}">
      <dsp:nvSpPr>
        <dsp:cNvPr id="0" name=""/>
        <dsp:cNvSpPr/>
      </dsp:nvSpPr>
      <dsp:spPr>
        <a:xfrm>
          <a:off x="6823800" y="608594"/>
          <a:ext cx="1944000" cy="1944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E83ECB-1ADD-41AD-ADA7-7590D2E6C709}">
      <dsp:nvSpPr>
        <dsp:cNvPr id="0" name=""/>
        <dsp:cNvSpPr/>
      </dsp:nvSpPr>
      <dsp:spPr>
        <a:xfrm>
          <a:off x="5635800" y="3022743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Around €2000</a:t>
          </a:r>
          <a:r>
            <a:rPr lang="en-US" sz="2300" kern="1200" dirty="0">
              <a:latin typeface="Gill Sans Nova"/>
            </a:rPr>
            <a:t> - 4000 </a:t>
          </a:r>
          <a:r>
            <a:rPr lang="en-US" sz="2300" kern="1200" dirty="0"/>
            <a:t> a month</a:t>
          </a:r>
        </a:p>
      </dsp:txBody>
      <dsp:txXfrm>
        <a:off x="5635800" y="3022743"/>
        <a:ext cx="432000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66DA5-7751-4D3D-B753-58DF3B418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12/10/23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8130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AD429-654B-4F0E-94E9-6FEF8EC67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D60B2-06F5-4567-BE1F-BBA527053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6F6F2-8269-4B80-8EE3-81FEE0F9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12/10/23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C86E4-3EDE-4EB4-B1A3-A1198AAD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752B0-ACEC-49EF-8131-FCF35BC5C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A0462E3-375D-4E76-8886-69E06985D069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846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23B094-F480-477B-901C-7181F88C0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052089-A920-4E52-98DC-8A5DC7B0A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074FE-F1B4-421F-A66E-FA351C8F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12/10/23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764BA-3AB2-45FD-ABCB-975B3FDDF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B3FEF-8252-49FD-82F2-3E5FABC65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EB5C65-83BB-4EBD-AD22-EDA8489D0F5D}"/>
              </a:ext>
            </a:extLst>
          </p:cNvPr>
          <p:cNvCxnSpPr>
            <a:cxnSpLocks/>
          </p:cNvCxnSpPr>
          <p:nvPr/>
        </p:nvCxnSpPr>
        <p:spPr>
          <a:xfrm flipV="1">
            <a:off x="8313" y="261865"/>
            <a:ext cx="11353802" cy="1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8340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12/10/23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8731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FC2D1-D3FE-4B37-8740-57444421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AF550-086C-426E-A374-85DB39570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58988-AD39-4AE9-8E6A-0907F0BE2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12/10/23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66319-82EE-408E-819F-8F8E6DBA7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1C8A6-777F-496D-8620-AE52BFC3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031F83B-57A8-4533-981C-D1FFAD2B6B6F}"/>
              </a:ext>
            </a:extLst>
          </p:cNvPr>
          <p:cNvCxnSpPr>
            <a:cxnSpLocks/>
          </p:cNvCxnSpPr>
          <p:nvPr/>
        </p:nvCxnSpPr>
        <p:spPr>
          <a:xfrm>
            <a:off x="715890" y="1701425"/>
            <a:ext cx="0" cy="5148262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7296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8FDCB-69DA-4A8F-8B91-5CFF77897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12/10/23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AC8C07-E0D3-4464-AE3C-25730D75C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596A6-734E-4AE0-BFB8-3089137BF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4545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B3EF2-2C04-480F-A570-14E520DD0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12/10/23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F5783E-3073-4F4D-8B9C-C5B18DDA5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A75FE3-6719-4790-AA00-251BC2A6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2853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12/10/23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0474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F36D6-399B-43E3-84DD-9FC5119E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12/10/23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193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71768-C3FA-49EF-99EF-06E6C3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6AACE-FAFB-4934-8E3C-AB5B216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12/10/23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5566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C4E9A-CA29-4CCD-ACFA-B29F8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12/10/23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3112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12/10/23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472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74" r:id="rId8"/>
    <p:sldLayoutId id="2147483675" r:id="rId9"/>
    <p:sldLayoutId id="2147483676" r:id="rId10"/>
    <p:sldLayoutId id="21474836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E37B132-9C54-4236-8910-3340177AD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!!Rectangle">
            <a:extLst>
              <a:ext uri="{FF2B5EF4-FFF2-40B4-BE49-F238E27FC236}">
                <a16:creationId xmlns:a16="http://schemas.microsoft.com/office/drawing/2014/main" id="{D472C551-D440-40DF-9260-BDB9AC4096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pic>
        <p:nvPicPr>
          <p:cNvPr id="4" name="Picture 3" descr="Lifting crane">
            <a:extLst>
              <a:ext uri="{FF2B5EF4-FFF2-40B4-BE49-F238E27FC236}">
                <a16:creationId xmlns:a16="http://schemas.microsoft.com/office/drawing/2014/main" id="{13FCD4F8-334F-61B6-B518-6D360585CDB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35000"/>
          </a:blip>
          <a:srcRect t="15542" r="4" b="4"/>
          <a:stretch/>
        </p:blipFill>
        <p:spPr>
          <a:xfrm>
            <a:off x="1" y="10"/>
            <a:ext cx="12183122" cy="68579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4873" y="2222289"/>
            <a:ext cx="9150110" cy="3719258"/>
          </a:xfrm>
        </p:spPr>
        <p:txBody>
          <a:bodyPr anchor="b">
            <a:normAutofit/>
          </a:bodyPr>
          <a:lstStyle/>
          <a:p>
            <a:r>
              <a:rPr lang="en-US" sz="6100" dirty="0">
                <a:solidFill>
                  <a:srgbClr val="FFFFFF"/>
                </a:solidFill>
                <a:cs typeface="Calibri Light"/>
              </a:rPr>
              <a:t>Customer Agent</a:t>
            </a:r>
            <a:br>
              <a:rPr lang="en-US" sz="6100" dirty="0">
                <a:solidFill>
                  <a:srgbClr val="FFFFFF"/>
                </a:solidFill>
                <a:cs typeface="Calibri Light"/>
              </a:rPr>
            </a:br>
            <a:r>
              <a:rPr lang="en-US" sz="6100" dirty="0">
                <a:solidFill>
                  <a:srgbClr val="FFFFFF"/>
                </a:solidFill>
                <a:cs typeface="Calibri Light"/>
              </a:rPr>
              <a:t>Crane Driver</a:t>
            </a:r>
            <a:endParaRPr lang="en-US" sz="6100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44733" y="5387607"/>
            <a:ext cx="3633923" cy="2397488"/>
          </a:xfrm>
        </p:spPr>
        <p:txBody>
          <a:bodyPr anchor="ctr">
            <a:normAutofit/>
          </a:bodyPr>
          <a:lstStyle/>
          <a:p>
            <a:r>
              <a:rPr lang="en-US" sz="2000" dirty="0">
                <a:solidFill>
                  <a:srgbClr val="FFFFFF"/>
                </a:solidFill>
              </a:rPr>
              <a:t>Adam </a:t>
            </a:r>
            <a:r>
              <a:rPr lang="en-US" sz="2000" dirty="0" err="1">
                <a:solidFill>
                  <a:srgbClr val="FFFFFF"/>
                </a:solidFill>
              </a:rPr>
              <a:t>Zakariev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878" y="806470"/>
            <a:ext cx="8453437" cy="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340" y="1225788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rgbClr val="FFFFFF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17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34855" y="1685867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19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87962" y="2175690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rgbClr val="FFFFFF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2FD33B50-DCFC-4FC8-86E6-220C100422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!!Rectangle">
            <a:extLst>
              <a:ext uri="{FF2B5EF4-FFF2-40B4-BE49-F238E27FC236}">
                <a16:creationId xmlns:a16="http://schemas.microsoft.com/office/drawing/2014/main" id="{B0C822EA-49C6-4B57-89F4-2F6A54365C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12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A1DD98-7D17-34FF-2063-B33A4BE6554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35000"/>
          </a:blip>
          <a:srcRect/>
          <a:stretch/>
        </p:blipFill>
        <p:spPr>
          <a:xfrm>
            <a:off x="20" y="-8877"/>
            <a:ext cx="1219198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B8C0E6B-F928-2808-C8C5-E20B7098E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2268" y="698643"/>
            <a:ext cx="5243394" cy="5189746"/>
          </a:xfrm>
        </p:spPr>
        <p:txBody>
          <a:bodyPr anchor="t">
            <a:normAutofit/>
          </a:bodyPr>
          <a:lstStyle/>
          <a:p>
            <a:r>
              <a:rPr lang="en-US" sz="6100">
                <a:solidFill>
                  <a:srgbClr val="FFFFFF"/>
                </a:solidFill>
                <a:ea typeface="+mj-lt"/>
                <a:cs typeface="+mj-lt"/>
              </a:rPr>
              <a:t>What are some of your responsibilities and/or tasks?</a:t>
            </a:r>
            <a:endParaRPr lang="en-US" sz="6100">
              <a:solidFill>
                <a:srgbClr val="FFFFFF"/>
              </a:solidFill>
            </a:endParaRPr>
          </a:p>
        </p:txBody>
      </p:sp>
      <p:sp>
        <p:nvSpPr>
          <p:cNvPr id="28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70016" y="740316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30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28796" y="969611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32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54476" y="1484755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cxnSp>
        <p:nvCxnSpPr>
          <p:cNvPr id="34" name="Straight Connector">
            <a:extLst>
              <a:ext uri="{FF2B5EF4-FFF2-40B4-BE49-F238E27FC236}">
                <a16:creationId xmlns:a16="http://schemas.microsoft.com/office/drawing/2014/main" id="{C27ECE09-20A7-4AE8-973B-F66776C111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23622" y="3610394"/>
            <a:ext cx="0" cy="3238728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202511-E2DD-65E4-8FEF-3AF509758A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29042" y="698643"/>
            <a:ext cx="4124758" cy="530146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1800" dirty="0">
                <a:solidFill>
                  <a:srgbClr val="FFFFFF"/>
                </a:solidFill>
              </a:rPr>
              <a:t>lifting and moving materials around a construction site as safely and efficiently as possible</a:t>
            </a:r>
          </a:p>
        </p:txBody>
      </p:sp>
    </p:spTree>
    <p:extLst>
      <p:ext uri="{BB962C8B-B14F-4D97-AF65-F5344CB8AC3E}">
        <p14:creationId xmlns:p14="http://schemas.microsoft.com/office/powerpoint/2010/main" val="12762051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1B787A8-0D67-4B7E-9B48-86BD906AB6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F4155C20-3F0E-4576-8A0B-C345B62312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BB398E-B03F-8DEF-A290-71E36B566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30" y="1598246"/>
            <a:ext cx="4554659" cy="503481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5500" b="1" i="0" kern="1200" cap="all" baseline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How many vacancies are there?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DC76D-A0DF-76D1-9275-4D938C0D2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2994" y="1590840"/>
            <a:ext cx="5010506" cy="500753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44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There are over </a:t>
            </a:r>
            <a:r>
              <a:rPr lang="en-US" sz="4400" dirty="0">
                <a:solidFill>
                  <a:schemeClr val="bg1"/>
                </a:solidFill>
              </a:rPr>
              <a:t>1000 vacancies online</a:t>
            </a:r>
            <a:endParaRPr lang="en-US" sz="4400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47322" y="1589368"/>
            <a:ext cx="0" cy="5259754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Graphic 21">
            <a:extLst>
              <a:ext uri="{FF2B5EF4-FFF2-40B4-BE49-F238E27FC236}">
                <a16:creationId xmlns:a16="http://schemas.microsoft.com/office/drawing/2014/main" id="{0BAEB82B-9A6B-4982-B56B-7529C6EA9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23128" y="1731109"/>
            <a:ext cx="139039" cy="136646"/>
          </a:xfrm>
          <a:custGeom>
            <a:avLst/>
            <a:gdLst>
              <a:gd name="connsiteX0" fmla="*/ 129602 w 139039"/>
              <a:gd name="connsiteY0" fmla="*/ 59048 h 136646"/>
              <a:gd name="connsiteX1" fmla="*/ 78957 w 139039"/>
              <a:gd name="connsiteY1" fmla="*/ 59048 h 136646"/>
              <a:gd name="connsiteX2" fmla="*/ 78957 w 139039"/>
              <a:gd name="connsiteY2" fmla="*/ 9275 h 136646"/>
              <a:gd name="connsiteX3" fmla="*/ 69520 w 139039"/>
              <a:gd name="connsiteY3" fmla="*/ 0 h 136646"/>
              <a:gd name="connsiteX4" fmla="*/ 60082 w 139039"/>
              <a:gd name="connsiteY4" fmla="*/ 9275 h 136646"/>
              <a:gd name="connsiteX5" fmla="*/ 60082 w 139039"/>
              <a:gd name="connsiteY5" fmla="*/ 59048 h 136646"/>
              <a:gd name="connsiteX6" fmla="*/ 9437 w 139039"/>
              <a:gd name="connsiteY6" fmla="*/ 59048 h 136646"/>
              <a:gd name="connsiteX7" fmla="*/ 0 w 139039"/>
              <a:gd name="connsiteY7" fmla="*/ 68323 h 136646"/>
              <a:gd name="connsiteX8" fmla="*/ 9437 w 139039"/>
              <a:gd name="connsiteY8" fmla="*/ 77598 h 136646"/>
              <a:gd name="connsiteX9" fmla="*/ 60082 w 139039"/>
              <a:gd name="connsiteY9" fmla="*/ 77598 h 136646"/>
              <a:gd name="connsiteX10" fmla="*/ 60082 w 139039"/>
              <a:gd name="connsiteY10" fmla="*/ 127371 h 136646"/>
              <a:gd name="connsiteX11" fmla="*/ 69520 w 139039"/>
              <a:gd name="connsiteY11" fmla="*/ 136646 h 136646"/>
              <a:gd name="connsiteX12" fmla="*/ 78957 w 139039"/>
              <a:gd name="connsiteY12" fmla="*/ 127371 h 136646"/>
              <a:gd name="connsiteX13" fmla="*/ 78957 w 139039"/>
              <a:gd name="connsiteY13" fmla="*/ 77598 h 136646"/>
              <a:gd name="connsiteX14" fmla="*/ 129602 w 139039"/>
              <a:gd name="connsiteY14" fmla="*/ 77598 h 136646"/>
              <a:gd name="connsiteX15" fmla="*/ 139039 w 139039"/>
              <a:gd name="connsiteY15" fmla="*/ 68323 h 136646"/>
              <a:gd name="connsiteX16" fmla="*/ 129602 w 139039"/>
              <a:gd name="connsiteY16" fmla="*/ 59048 h 136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6646">
                <a:moveTo>
                  <a:pt x="129602" y="59048"/>
                </a:moveTo>
                <a:lnTo>
                  <a:pt x="78957" y="59048"/>
                </a:lnTo>
                <a:lnTo>
                  <a:pt x="78957" y="9275"/>
                </a:lnTo>
                <a:cubicBezTo>
                  <a:pt x="78957" y="4152"/>
                  <a:pt x="74731" y="0"/>
                  <a:pt x="69520" y="0"/>
                </a:cubicBezTo>
                <a:cubicBezTo>
                  <a:pt x="64308" y="0"/>
                  <a:pt x="60082" y="4152"/>
                  <a:pt x="60082" y="9275"/>
                </a:cubicBezTo>
                <a:lnTo>
                  <a:pt x="60082" y="59048"/>
                </a:lnTo>
                <a:lnTo>
                  <a:pt x="9437" y="59048"/>
                </a:lnTo>
                <a:cubicBezTo>
                  <a:pt x="4225" y="59048"/>
                  <a:pt x="0" y="63201"/>
                  <a:pt x="0" y="68323"/>
                </a:cubicBezTo>
                <a:cubicBezTo>
                  <a:pt x="0" y="73445"/>
                  <a:pt x="4225" y="77598"/>
                  <a:pt x="9437" y="77598"/>
                </a:cubicBezTo>
                <a:lnTo>
                  <a:pt x="60082" y="77598"/>
                </a:lnTo>
                <a:lnTo>
                  <a:pt x="60082" y="127371"/>
                </a:lnTo>
                <a:cubicBezTo>
                  <a:pt x="60082" y="132493"/>
                  <a:pt x="64308" y="136646"/>
                  <a:pt x="69520" y="136646"/>
                </a:cubicBezTo>
                <a:cubicBezTo>
                  <a:pt x="74731" y="136646"/>
                  <a:pt x="78957" y="132493"/>
                  <a:pt x="78957" y="127371"/>
                </a:cubicBezTo>
                <a:lnTo>
                  <a:pt x="78957" y="77598"/>
                </a:lnTo>
                <a:lnTo>
                  <a:pt x="129602" y="77598"/>
                </a:lnTo>
                <a:cubicBezTo>
                  <a:pt x="134814" y="77598"/>
                  <a:pt x="139039" y="73445"/>
                  <a:pt x="139039" y="68323"/>
                </a:cubicBezTo>
                <a:cubicBezTo>
                  <a:pt x="139039" y="63201"/>
                  <a:pt x="134814" y="59048"/>
                  <a:pt x="129602" y="59048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Graphic 17">
            <a:extLst>
              <a:ext uri="{FF2B5EF4-FFF2-40B4-BE49-F238E27FC236}">
                <a16:creationId xmlns:a16="http://schemas.microsoft.com/office/drawing/2014/main" id="{FC71CE45-EECF-4555-AD4B-1B3D0D5D15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1908" y="1956458"/>
            <a:ext cx="91138" cy="89570"/>
          </a:xfrm>
          <a:custGeom>
            <a:avLst/>
            <a:gdLst>
              <a:gd name="connsiteX0" fmla="*/ 91138 w 91138"/>
              <a:gd name="connsiteY0" fmla="*/ 44785 h 89570"/>
              <a:gd name="connsiteX1" fmla="*/ 45569 w 91138"/>
              <a:gd name="connsiteY1" fmla="*/ 89570 h 89570"/>
              <a:gd name="connsiteX2" fmla="*/ 0 w 91138"/>
              <a:gd name="connsiteY2" fmla="*/ 44785 h 89570"/>
              <a:gd name="connsiteX3" fmla="*/ 45569 w 91138"/>
              <a:gd name="connsiteY3" fmla="*/ 0 h 89570"/>
              <a:gd name="connsiteX4" fmla="*/ 91138 w 91138"/>
              <a:gd name="connsiteY4" fmla="*/ 44785 h 89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89570">
                <a:moveTo>
                  <a:pt x="91138" y="44785"/>
                </a:moveTo>
                <a:cubicBezTo>
                  <a:pt x="91138" y="69519"/>
                  <a:pt x="70736" y="89570"/>
                  <a:pt x="45569" y="89570"/>
                </a:cubicBezTo>
                <a:cubicBezTo>
                  <a:pt x="20402" y="89570"/>
                  <a:pt x="0" y="69519"/>
                  <a:pt x="0" y="44785"/>
                </a:cubicBezTo>
                <a:cubicBezTo>
                  <a:pt x="0" y="20051"/>
                  <a:pt x="20402" y="0"/>
                  <a:pt x="45569" y="0"/>
                </a:cubicBezTo>
                <a:cubicBezTo>
                  <a:pt x="70736" y="0"/>
                  <a:pt x="91138" y="20051"/>
                  <a:pt x="91138" y="44785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8" name="Graphic 22">
            <a:extLst>
              <a:ext uri="{FF2B5EF4-FFF2-40B4-BE49-F238E27FC236}">
                <a16:creationId xmlns:a16="http://schemas.microsoft.com/office/drawing/2014/main" id="{53AA89D1-0C70-46BB-8E35-5722A4B18A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7588" y="2177021"/>
            <a:ext cx="127714" cy="125516"/>
          </a:xfrm>
          <a:custGeom>
            <a:avLst/>
            <a:gdLst>
              <a:gd name="connsiteX0" fmla="*/ 63857 w 127714"/>
              <a:gd name="connsiteY0" fmla="*/ 18549 h 125516"/>
              <a:gd name="connsiteX1" fmla="*/ 108840 w 127714"/>
              <a:gd name="connsiteY1" fmla="*/ 62758 h 125516"/>
              <a:gd name="connsiteX2" fmla="*/ 63857 w 127714"/>
              <a:gd name="connsiteY2" fmla="*/ 106967 h 125516"/>
              <a:gd name="connsiteX3" fmla="*/ 18874 w 127714"/>
              <a:gd name="connsiteY3" fmla="*/ 62758 h 125516"/>
              <a:gd name="connsiteX4" fmla="*/ 63857 w 127714"/>
              <a:gd name="connsiteY4" fmla="*/ 18549 h 125516"/>
              <a:gd name="connsiteX5" fmla="*/ 63857 w 127714"/>
              <a:gd name="connsiteY5" fmla="*/ 0 h 125516"/>
              <a:gd name="connsiteX6" fmla="*/ 0 w 127714"/>
              <a:gd name="connsiteY6" fmla="*/ 62758 h 125516"/>
              <a:gd name="connsiteX7" fmla="*/ 63857 w 127714"/>
              <a:gd name="connsiteY7" fmla="*/ 125516 h 125516"/>
              <a:gd name="connsiteX8" fmla="*/ 127714 w 127714"/>
              <a:gd name="connsiteY8" fmla="*/ 62758 h 125516"/>
              <a:gd name="connsiteX9" fmla="*/ 63857 w 127714"/>
              <a:gd name="connsiteY9" fmla="*/ 0 h 125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5516">
                <a:moveTo>
                  <a:pt x="63857" y="18549"/>
                </a:moveTo>
                <a:cubicBezTo>
                  <a:pt x="88700" y="18549"/>
                  <a:pt x="108840" y="38342"/>
                  <a:pt x="108840" y="62758"/>
                </a:cubicBezTo>
                <a:cubicBezTo>
                  <a:pt x="108840" y="87174"/>
                  <a:pt x="88700" y="106967"/>
                  <a:pt x="63857" y="106967"/>
                </a:cubicBezTo>
                <a:cubicBezTo>
                  <a:pt x="39014" y="106967"/>
                  <a:pt x="18874" y="87174"/>
                  <a:pt x="18874" y="62758"/>
                </a:cubicBezTo>
                <a:cubicBezTo>
                  <a:pt x="18898" y="38352"/>
                  <a:pt x="39024" y="18573"/>
                  <a:pt x="63857" y="18549"/>
                </a:cubicBezTo>
                <a:moveTo>
                  <a:pt x="63857" y="0"/>
                </a:moveTo>
                <a:cubicBezTo>
                  <a:pt x="28590" y="0"/>
                  <a:pt x="0" y="28098"/>
                  <a:pt x="0" y="62758"/>
                </a:cubicBezTo>
                <a:cubicBezTo>
                  <a:pt x="0" y="97418"/>
                  <a:pt x="28590" y="125516"/>
                  <a:pt x="63857" y="125516"/>
                </a:cubicBezTo>
                <a:cubicBezTo>
                  <a:pt x="99124" y="125516"/>
                  <a:pt x="127714" y="97418"/>
                  <a:pt x="127714" y="62758"/>
                </a:cubicBezTo>
                <a:cubicBezTo>
                  <a:pt x="127714" y="28098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701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D1B787A8-0D67-4B7E-9B48-86BD906AB6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3">
            <a:extLst>
              <a:ext uri="{FF2B5EF4-FFF2-40B4-BE49-F238E27FC236}">
                <a16:creationId xmlns:a16="http://schemas.microsoft.com/office/drawing/2014/main" id="{DF1F1031-D7BD-DF45-5B5A-8E6D034BF5D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01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A44CD100-6267-4E62-AA64-2182A3A6A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>
                  <a:alpha val="30000"/>
                </a:schemeClr>
              </a:gs>
              <a:gs pos="33000">
                <a:schemeClr val="bg1">
                  <a:alpha val="2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3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33A77F-3E21-A16F-43B9-65C804BC6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2"/>
            <a:ext cx="4023360" cy="280221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000" b="1" i="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Customer Agent</a:t>
            </a:r>
          </a:p>
        </p:txBody>
      </p:sp>
    </p:spTree>
    <p:extLst>
      <p:ext uri="{BB962C8B-B14F-4D97-AF65-F5344CB8AC3E}">
        <p14:creationId xmlns:p14="http://schemas.microsoft.com/office/powerpoint/2010/main" val="26018099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1B787A8-0D67-4B7E-9B48-86BD906AB6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5E7AA7E8-8006-4E1F-A566-FCF37EE6F3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2DEFC8-39A5-546F-927F-416109B29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910" y="1598246"/>
            <a:ext cx="4626709" cy="5122985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n-US" sz="5500" b="1" i="0" kern="1200" cap="all" baseline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What companies offer these jobs</a:t>
            </a:r>
            <a:r>
              <a:rPr lang="en-US" sz="5500" b="1" cap="all" dirty="0">
                <a:solidFill>
                  <a:schemeClr val="bg1"/>
                </a:solidFill>
              </a:rPr>
              <a:t>?</a:t>
            </a:r>
            <a:endParaRPr lang="en-US" sz="5500" b="1" i="0" kern="1200" cap="all" baseline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1648F3-BD37-6078-843F-70D94CC91D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2994" y="1590840"/>
            <a:ext cx="5672176" cy="509522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571500" indent="-571500"/>
            <a:r>
              <a:rPr lang="en-US" sz="4400" dirty="0">
                <a:solidFill>
                  <a:schemeClr val="bg1"/>
                </a:solidFill>
              </a:rPr>
              <a:t>Warehouses</a:t>
            </a:r>
          </a:p>
          <a:p>
            <a:pPr marL="571500" indent="-571500"/>
            <a:r>
              <a:rPr lang="en-US" sz="4400" dirty="0">
                <a:solidFill>
                  <a:schemeClr val="bg1"/>
                </a:solidFill>
              </a:rPr>
              <a:t>Different stores</a:t>
            </a:r>
          </a:p>
          <a:p>
            <a:pPr marL="571500" indent="-571500"/>
            <a:r>
              <a:rPr lang="en-US" sz="4400" dirty="0">
                <a:solidFill>
                  <a:schemeClr val="bg1"/>
                </a:solidFill>
              </a:rPr>
              <a:t>Different </a:t>
            </a:r>
            <a:r>
              <a:rPr lang="en-US" sz="4400" dirty="0">
                <a:solidFill>
                  <a:schemeClr val="bg1"/>
                </a:solidFill>
                <a:ea typeface="+mn-lt"/>
                <a:cs typeface="+mn-lt"/>
              </a:rPr>
              <a:t>businesses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47322" y="1589368"/>
            <a:ext cx="0" cy="5259754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3406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76B8E-E53C-489C-6E58-7AE1301CB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much does it pay?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0EA099D-E8CC-B019-6D9A-1F06CC3BF03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2675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2FD33B50-DCFC-4FC8-86E6-220C100422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!!Rectangle">
            <a:extLst>
              <a:ext uri="{FF2B5EF4-FFF2-40B4-BE49-F238E27FC236}">
                <a16:creationId xmlns:a16="http://schemas.microsoft.com/office/drawing/2014/main" id="{B0C822EA-49C6-4B57-89F4-2F6A54365C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12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A1DD98-7D17-34FF-2063-B33A4BE6554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35000"/>
          </a:blip>
          <a:srcRect/>
          <a:stretch/>
        </p:blipFill>
        <p:spPr>
          <a:xfrm>
            <a:off x="20" y="-8877"/>
            <a:ext cx="1219198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B8C0E6B-F928-2808-C8C5-E20B7098E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2268" y="698643"/>
            <a:ext cx="5243394" cy="5189746"/>
          </a:xfrm>
        </p:spPr>
        <p:txBody>
          <a:bodyPr anchor="t">
            <a:normAutofit/>
          </a:bodyPr>
          <a:lstStyle/>
          <a:p>
            <a:r>
              <a:rPr lang="en-US" sz="6100">
                <a:solidFill>
                  <a:srgbClr val="FFFFFF"/>
                </a:solidFill>
                <a:ea typeface="+mj-lt"/>
                <a:cs typeface="+mj-lt"/>
              </a:rPr>
              <a:t>What are some of your responsibilities and/or tasks?</a:t>
            </a:r>
            <a:endParaRPr lang="en-US" sz="6100">
              <a:solidFill>
                <a:srgbClr val="FFFFFF"/>
              </a:solidFill>
            </a:endParaRPr>
          </a:p>
        </p:txBody>
      </p:sp>
      <p:sp>
        <p:nvSpPr>
          <p:cNvPr id="28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70016" y="740316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30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28796" y="969611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32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54476" y="1484755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cxnSp>
        <p:nvCxnSpPr>
          <p:cNvPr id="34" name="Straight Connector">
            <a:extLst>
              <a:ext uri="{FF2B5EF4-FFF2-40B4-BE49-F238E27FC236}">
                <a16:creationId xmlns:a16="http://schemas.microsoft.com/office/drawing/2014/main" id="{C27ECE09-20A7-4AE8-973B-F66776C111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23622" y="3610394"/>
            <a:ext cx="0" cy="3238728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202511-E2DD-65E4-8FEF-3AF509758A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29042" y="698643"/>
            <a:ext cx="4124758" cy="530146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1800" dirty="0">
                <a:solidFill>
                  <a:srgbClr val="FFFFFF"/>
                </a:solidFill>
              </a:rPr>
              <a:t>Listen to customers’ concerns</a:t>
            </a:r>
          </a:p>
          <a:p>
            <a:r>
              <a:rPr lang="en-US" sz="1800" dirty="0">
                <a:solidFill>
                  <a:srgbClr val="FFFFFF"/>
                </a:solidFill>
              </a:rPr>
              <a:t>Answer customers</a:t>
            </a:r>
          </a:p>
          <a:p>
            <a:r>
              <a:rPr lang="en-US" sz="1800" dirty="0">
                <a:solidFill>
                  <a:srgbClr val="FFFFFF"/>
                </a:solidFill>
                <a:ea typeface="+mn-lt"/>
                <a:cs typeface="+mn-lt"/>
              </a:rPr>
              <a:t>Maintain a positive attitude</a:t>
            </a:r>
          </a:p>
          <a:p>
            <a:r>
              <a:rPr lang="en-US" sz="1800" dirty="0">
                <a:solidFill>
                  <a:schemeClr val="bg1"/>
                </a:solidFill>
                <a:ea typeface="+mn-lt"/>
                <a:cs typeface="+mn-lt"/>
              </a:rPr>
              <a:t>Open new customer accounts</a:t>
            </a:r>
          </a:p>
        </p:txBody>
      </p:sp>
    </p:spTree>
    <p:extLst>
      <p:ext uri="{BB962C8B-B14F-4D97-AF65-F5344CB8AC3E}">
        <p14:creationId xmlns:p14="http://schemas.microsoft.com/office/powerpoint/2010/main" val="322893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1B787A8-0D67-4B7E-9B48-86BD906AB6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F4155C20-3F0E-4576-8A0B-C345B62312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BB398E-B03F-8DEF-A290-71E36B566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30" y="1598246"/>
            <a:ext cx="4554659" cy="503481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5500" b="1" i="0" kern="1200" cap="all" baseline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How many vacancies are there?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DC76D-A0DF-76D1-9275-4D938C0D2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2994" y="1590840"/>
            <a:ext cx="5010506" cy="5007531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4400" kern="1200">
                <a:solidFill>
                  <a:schemeClr val="bg1"/>
                </a:solidFill>
                <a:latin typeface="+mn-lt"/>
                <a:ea typeface="+mn-ea"/>
                <a:cs typeface="+mn-cs"/>
              </a:rPr>
              <a:t>There are over 5000 vacancies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47322" y="1589368"/>
            <a:ext cx="0" cy="5259754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Graphic 21">
            <a:extLst>
              <a:ext uri="{FF2B5EF4-FFF2-40B4-BE49-F238E27FC236}">
                <a16:creationId xmlns:a16="http://schemas.microsoft.com/office/drawing/2014/main" id="{0BAEB82B-9A6B-4982-B56B-7529C6EA9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23128" y="1731109"/>
            <a:ext cx="139039" cy="136646"/>
          </a:xfrm>
          <a:custGeom>
            <a:avLst/>
            <a:gdLst>
              <a:gd name="connsiteX0" fmla="*/ 129602 w 139039"/>
              <a:gd name="connsiteY0" fmla="*/ 59048 h 136646"/>
              <a:gd name="connsiteX1" fmla="*/ 78957 w 139039"/>
              <a:gd name="connsiteY1" fmla="*/ 59048 h 136646"/>
              <a:gd name="connsiteX2" fmla="*/ 78957 w 139039"/>
              <a:gd name="connsiteY2" fmla="*/ 9275 h 136646"/>
              <a:gd name="connsiteX3" fmla="*/ 69520 w 139039"/>
              <a:gd name="connsiteY3" fmla="*/ 0 h 136646"/>
              <a:gd name="connsiteX4" fmla="*/ 60082 w 139039"/>
              <a:gd name="connsiteY4" fmla="*/ 9275 h 136646"/>
              <a:gd name="connsiteX5" fmla="*/ 60082 w 139039"/>
              <a:gd name="connsiteY5" fmla="*/ 59048 h 136646"/>
              <a:gd name="connsiteX6" fmla="*/ 9437 w 139039"/>
              <a:gd name="connsiteY6" fmla="*/ 59048 h 136646"/>
              <a:gd name="connsiteX7" fmla="*/ 0 w 139039"/>
              <a:gd name="connsiteY7" fmla="*/ 68323 h 136646"/>
              <a:gd name="connsiteX8" fmla="*/ 9437 w 139039"/>
              <a:gd name="connsiteY8" fmla="*/ 77598 h 136646"/>
              <a:gd name="connsiteX9" fmla="*/ 60082 w 139039"/>
              <a:gd name="connsiteY9" fmla="*/ 77598 h 136646"/>
              <a:gd name="connsiteX10" fmla="*/ 60082 w 139039"/>
              <a:gd name="connsiteY10" fmla="*/ 127371 h 136646"/>
              <a:gd name="connsiteX11" fmla="*/ 69520 w 139039"/>
              <a:gd name="connsiteY11" fmla="*/ 136646 h 136646"/>
              <a:gd name="connsiteX12" fmla="*/ 78957 w 139039"/>
              <a:gd name="connsiteY12" fmla="*/ 127371 h 136646"/>
              <a:gd name="connsiteX13" fmla="*/ 78957 w 139039"/>
              <a:gd name="connsiteY13" fmla="*/ 77598 h 136646"/>
              <a:gd name="connsiteX14" fmla="*/ 129602 w 139039"/>
              <a:gd name="connsiteY14" fmla="*/ 77598 h 136646"/>
              <a:gd name="connsiteX15" fmla="*/ 139039 w 139039"/>
              <a:gd name="connsiteY15" fmla="*/ 68323 h 136646"/>
              <a:gd name="connsiteX16" fmla="*/ 129602 w 139039"/>
              <a:gd name="connsiteY16" fmla="*/ 59048 h 136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6646">
                <a:moveTo>
                  <a:pt x="129602" y="59048"/>
                </a:moveTo>
                <a:lnTo>
                  <a:pt x="78957" y="59048"/>
                </a:lnTo>
                <a:lnTo>
                  <a:pt x="78957" y="9275"/>
                </a:lnTo>
                <a:cubicBezTo>
                  <a:pt x="78957" y="4152"/>
                  <a:pt x="74731" y="0"/>
                  <a:pt x="69520" y="0"/>
                </a:cubicBezTo>
                <a:cubicBezTo>
                  <a:pt x="64308" y="0"/>
                  <a:pt x="60082" y="4152"/>
                  <a:pt x="60082" y="9275"/>
                </a:cubicBezTo>
                <a:lnTo>
                  <a:pt x="60082" y="59048"/>
                </a:lnTo>
                <a:lnTo>
                  <a:pt x="9437" y="59048"/>
                </a:lnTo>
                <a:cubicBezTo>
                  <a:pt x="4225" y="59048"/>
                  <a:pt x="0" y="63201"/>
                  <a:pt x="0" y="68323"/>
                </a:cubicBezTo>
                <a:cubicBezTo>
                  <a:pt x="0" y="73445"/>
                  <a:pt x="4225" y="77598"/>
                  <a:pt x="9437" y="77598"/>
                </a:cubicBezTo>
                <a:lnTo>
                  <a:pt x="60082" y="77598"/>
                </a:lnTo>
                <a:lnTo>
                  <a:pt x="60082" y="127371"/>
                </a:lnTo>
                <a:cubicBezTo>
                  <a:pt x="60082" y="132493"/>
                  <a:pt x="64308" y="136646"/>
                  <a:pt x="69520" y="136646"/>
                </a:cubicBezTo>
                <a:cubicBezTo>
                  <a:pt x="74731" y="136646"/>
                  <a:pt x="78957" y="132493"/>
                  <a:pt x="78957" y="127371"/>
                </a:cubicBezTo>
                <a:lnTo>
                  <a:pt x="78957" y="77598"/>
                </a:lnTo>
                <a:lnTo>
                  <a:pt x="129602" y="77598"/>
                </a:lnTo>
                <a:cubicBezTo>
                  <a:pt x="134814" y="77598"/>
                  <a:pt x="139039" y="73445"/>
                  <a:pt x="139039" y="68323"/>
                </a:cubicBezTo>
                <a:cubicBezTo>
                  <a:pt x="139039" y="63201"/>
                  <a:pt x="134814" y="59048"/>
                  <a:pt x="129602" y="59048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Graphic 17">
            <a:extLst>
              <a:ext uri="{FF2B5EF4-FFF2-40B4-BE49-F238E27FC236}">
                <a16:creationId xmlns:a16="http://schemas.microsoft.com/office/drawing/2014/main" id="{FC71CE45-EECF-4555-AD4B-1B3D0D5D15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1908" y="1956458"/>
            <a:ext cx="91138" cy="89570"/>
          </a:xfrm>
          <a:custGeom>
            <a:avLst/>
            <a:gdLst>
              <a:gd name="connsiteX0" fmla="*/ 91138 w 91138"/>
              <a:gd name="connsiteY0" fmla="*/ 44785 h 89570"/>
              <a:gd name="connsiteX1" fmla="*/ 45569 w 91138"/>
              <a:gd name="connsiteY1" fmla="*/ 89570 h 89570"/>
              <a:gd name="connsiteX2" fmla="*/ 0 w 91138"/>
              <a:gd name="connsiteY2" fmla="*/ 44785 h 89570"/>
              <a:gd name="connsiteX3" fmla="*/ 45569 w 91138"/>
              <a:gd name="connsiteY3" fmla="*/ 0 h 89570"/>
              <a:gd name="connsiteX4" fmla="*/ 91138 w 91138"/>
              <a:gd name="connsiteY4" fmla="*/ 44785 h 89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89570">
                <a:moveTo>
                  <a:pt x="91138" y="44785"/>
                </a:moveTo>
                <a:cubicBezTo>
                  <a:pt x="91138" y="69519"/>
                  <a:pt x="70736" y="89570"/>
                  <a:pt x="45569" y="89570"/>
                </a:cubicBezTo>
                <a:cubicBezTo>
                  <a:pt x="20402" y="89570"/>
                  <a:pt x="0" y="69519"/>
                  <a:pt x="0" y="44785"/>
                </a:cubicBezTo>
                <a:cubicBezTo>
                  <a:pt x="0" y="20051"/>
                  <a:pt x="20402" y="0"/>
                  <a:pt x="45569" y="0"/>
                </a:cubicBezTo>
                <a:cubicBezTo>
                  <a:pt x="70736" y="0"/>
                  <a:pt x="91138" y="20051"/>
                  <a:pt x="91138" y="44785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8" name="Graphic 22">
            <a:extLst>
              <a:ext uri="{FF2B5EF4-FFF2-40B4-BE49-F238E27FC236}">
                <a16:creationId xmlns:a16="http://schemas.microsoft.com/office/drawing/2014/main" id="{53AA89D1-0C70-46BB-8E35-5722A4B18A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7588" y="2177021"/>
            <a:ext cx="127714" cy="125516"/>
          </a:xfrm>
          <a:custGeom>
            <a:avLst/>
            <a:gdLst>
              <a:gd name="connsiteX0" fmla="*/ 63857 w 127714"/>
              <a:gd name="connsiteY0" fmla="*/ 18549 h 125516"/>
              <a:gd name="connsiteX1" fmla="*/ 108840 w 127714"/>
              <a:gd name="connsiteY1" fmla="*/ 62758 h 125516"/>
              <a:gd name="connsiteX2" fmla="*/ 63857 w 127714"/>
              <a:gd name="connsiteY2" fmla="*/ 106967 h 125516"/>
              <a:gd name="connsiteX3" fmla="*/ 18874 w 127714"/>
              <a:gd name="connsiteY3" fmla="*/ 62758 h 125516"/>
              <a:gd name="connsiteX4" fmla="*/ 63857 w 127714"/>
              <a:gd name="connsiteY4" fmla="*/ 18549 h 125516"/>
              <a:gd name="connsiteX5" fmla="*/ 63857 w 127714"/>
              <a:gd name="connsiteY5" fmla="*/ 0 h 125516"/>
              <a:gd name="connsiteX6" fmla="*/ 0 w 127714"/>
              <a:gd name="connsiteY6" fmla="*/ 62758 h 125516"/>
              <a:gd name="connsiteX7" fmla="*/ 63857 w 127714"/>
              <a:gd name="connsiteY7" fmla="*/ 125516 h 125516"/>
              <a:gd name="connsiteX8" fmla="*/ 127714 w 127714"/>
              <a:gd name="connsiteY8" fmla="*/ 62758 h 125516"/>
              <a:gd name="connsiteX9" fmla="*/ 63857 w 127714"/>
              <a:gd name="connsiteY9" fmla="*/ 0 h 125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5516">
                <a:moveTo>
                  <a:pt x="63857" y="18549"/>
                </a:moveTo>
                <a:cubicBezTo>
                  <a:pt x="88700" y="18549"/>
                  <a:pt x="108840" y="38342"/>
                  <a:pt x="108840" y="62758"/>
                </a:cubicBezTo>
                <a:cubicBezTo>
                  <a:pt x="108840" y="87174"/>
                  <a:pt x="88700" y="106967"/>
                  <a:pt x="63857" y="106967"/>
                </a:cubicBezTo>
                <a:cubicBezTo>
                  <a:pt x="39014" y="106967"/>
                  <a:pt x="18874" y="87174"/>
                  <a:pt x="18874" y="62758"/>
                </a:cubicBezTo>
                <a:cubicBezTo>
                  <a:pt x="18898" y="38352"/>
                  <a:pt x="39024" y="18573"/>
                  <a:pt x="63857" y="18549"/>
                </a:cubicBezTo>
                <a:moveTo>
                  <a:pt x="63857" y="0"/>
                </a:moveTo>
                <a:cubicBezTo>
                  <a:pt x="28590" y="0"/>
                  <a:pt x="0" y="28098"/>
                  <a:pt x="0" y="62758"/>
                </a:cubicBezTo>
                <a:cubicBezTo>
                  <a:pt x="0" y="97418"/>
                  <a:pt x="28590" y="125516"/>
                  <a:pt x="63857" y="125516"/>
                </a:cubicBezTo>
                <a:cubicBezTo>
                  <a:pt x="99124" y="125516"/>
                  <a:pt x="127714" y="97418"/>
                  <a:pt x="127714" y="62758"/>
                </a:cubicBezTo>
                <a:cubicBezTo>
                  <a:pt x="127714" y="28098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109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1B787A8-0D67-4B7E-9B48-86BD906AB6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8F9CBE3F-79A8-4F8F-88D9-DAD03D0D2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5A36AC-8D95-FEFE-27D1-3125012B7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2030" y="1209220"/>
            <a:ext cx="9147940" cy="233723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b="1" cap="all" dirty="0">
                <a:solidFill>
                  <a:schemeClr val="bg1"/>
                </a:solidFill>
              </a:rPr>
              <a:t>Crane driver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12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1869" y="2383077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chemeClr val="bg1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24364" y="2265467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24834" y="2537201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8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4053" y="2832967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chemeClr val="bg1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72266" y="2803988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13405" y="3242499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chemeClr val="bg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831729"/>
            <a:ext cx="12188952" cy="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3" descr="A picture containing transport, crane&#10;&#10;Description automatically generated">
            <a:extLst>
              <a:ext uri="{FF2B5EF4-FFF2-40B4-BE49-F238E27FC236}">
                <a16:creationId xmlns:a16="http://schemas.microsoft.com/office/drawing/2014/main" id="{84B4E4F9-0AE7-FF93-5384-7B689FC87F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48149" y="201562"/>
            <a:ext cx="5692877" cy="5680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692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76B8E-E53C-489C-6E58-7AE1301CB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much does it pay?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0EA099D-E8CC-B019-6D9A-1F06CC3BF03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02464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270EF-A162-2491-82AC-1F3B51F32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a typeface="+mj-lt"/>
                <a:cs typeface="+mj-lt"/>
              </a:rPr>
              <a:t>Which companies offer these jobs?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5AAF78-23B8-26C0-C35C-56845C4A4A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Construction work</a:t>
            </a:r>
          </a:p>
          <a:p>
            <a:r>
              <a:rPr lang="en-US" dirty="0"/>
              <a:t>In a big warehouse </a:t>
            </a:r>
          </a:p>
          <a:p>
            <a:r>
              <a:rPr lang="en-US" dirty="0"/>
              <a:t>At Port Of Antwerp</a:t>
            </a:r>
          </a:p>
        </p:txBody>
      </p:sp>
    </p:spTree>
    <p:extLst>
      <p:ext uri="{BB962C8B-B14F-4D97-AF65-F5344CB8AC3E}">
        <p14:creationId xmlns:p14="http://schemas.microsoft.com/office/powerpoint/2010/main" val="1226013070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VTI">
  <a:themeElements>
    <a:clrScheme name="Office Theme">
      <a:dk1>
        <a:srgbClr val="000000"/>
      </a:dk1>
      <a:lt1>
        <a:srgbClr val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Univers">
      <a:majorFont>
        <a:latin typeface="Gill Sans Nova"/>
        <a:ea typeface=""/>
        <a:cs typeface=""/>
      </a:majorFont>
      <a:minorFont>
        <a:latin typeface="Gill Sans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VTI" id="{605F9078-86F9-4258-A3E1-F8EFF02AE8CC}" vid="{4848699B-BB01-41E3-9EC4-3D97DFE5292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154</Words>
  <Application>Microsoft Macintosh PowerPoint</Application>
  <PresentationFormat>Widescreen</PresentationFormat>
  <Paragraphs>29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5" baseType="lpstr">
      <vt:lpstr>Arial</vt:lpstr>
      <vt:lpstr>Gill Sans Nova</vt:lpstr>
      <vt:lpstr>Univers</vt:lpstr>
      <vt:lpstr>GradientVTI</vt:lpstr>
      <vt:lpstr>Customer Agent Crane Driver</vt:lpstr>
      <vt:lpstr>Customer Agent</vt:lpstr>
      <vt:lpstr>What companies offer these jobs?</vt:lpstr>
      <vt:lpstr>How much does it pay?</vt:lpstr>
      <vt:lpstr>What are some of your responsibilities and/or tasks?</vt:lpstr>
      <vt:lpstr>How many vacancies are there?</vt:lpstr>
      <vt:lpstr>Crane driver</vt:lpstr>
      <vt:lpstr>How much does it pay?</vt:lpstr>
      <vt:lpstr>Which companies offer these jobs?</vt:lpstr>
      <vt:lpstr>What are some of your responsibilities and/or tasks?</vt:lpstr>
      <vt:lpstr>How many vacancies are there?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Vincenza lipari</cp:lastModifiedBy>
  <cp:revision>144</cp:revision>
  <dcterms:created xsi:type="dcterms:W3CDTF">2023-01-27T12:47:41Z</dcterms:created>
  <dcterms:modified xsi:type="dcterms:W3CDTF">2023-12-10T21:35:25Z</dcterms:modified>
</cp:coreProperties>
</file>